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Masters/slideMaster8.xml" ContentType="application/vnd.openxmlformats-officedocument.presentationml.slideMaster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theme/theme8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Layouts/slideLayout63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s/slide98.xml" ContentType="application/vnd.openxmlformats-officedocument.presentationml.slide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Layouts/slideLayout68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Layouts/slideLayout50.xml" ContentType="application/vnd.openxmlformats-officedocument.presentationml.slideLayout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80" r:id="rId2"/>
    <p:sldMasterId id="2147483797" r:id="rId3"/>
    <p:sldMasterId id="2147483809" r:id="rId4"/>
    <p:sldMasterId id="2147483821" r:id="rId5"/>
    <p:sldMasterId id="2147483827" r:id="rId6"/>
    <p:sldMasterId id="2147483833" r:id="rId7"/>
    <p:sldMasterId id="2147483839" r:id="rId8"/>
  </p:sldMasterIdLst>
  <p:notesMasterIdLst>
    <p:notesMasterId r:id="rId124"/>
  </p:notesMasterIdLst>
  <p:sldIdLst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8" r:id="rId39"/>
    <p:sldId id="389" r:id="rId40"/>
    <p:sldId id="390" r:id="rId41"/>
    <p:sldId id="391" r:id="rId42"/>
    <p:sldId id="425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41" r:id="rId52"/>
    <p:sldId id="401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409" r:id="rId61"/>
    <p:sldId id="410" r:id="rId62"/>
    <p:sldId id="411" r:id="rId63"/>
    <p:sldId id="414" r:id="rId64"/>
    <p:sldId id="415" r:id="rId65"/>
    <p:sldId id="418" r:id="rId66"/>
    <p:sldId id="419" r:id="rId67"/>
    <p:sldId id="420" r:id="rId68"/>
    <p:sldId id="421" r:id="rId69"/>
    <p:sldId id="422" r:id="rId70"/>
    <p:sldId id="423" r:id="rId71"/>
    <p:sldId id="431" r:id="rId72"/>
    <p:sldId id="446" r:id="rId73"/>
    <p:sldId id="499" r:id="rId74"/>
    <p:sldId id="450" r:id="rId75"/>
    <p:sldId id="451" r:id="rId76"/>
    <p:sldId id="500" r:id="rId77"/>
    <p:sldId id="501" r:id="rId78"/>
    <p:sldId id="502" r:id="rId79"/>
    <p:sldId id="504" r:id="rId80"/>
    <p:sldId id="50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05" r:id="rId89"/>
    <p:sldId id="506" r:id="rId90"/>
    <p:sldId id="507" r:id="rId91"/>
    <p:sldId id="508" r:id="rId92"/>
    <p:sldId id="510" r:id="rId93"/>
    <p:sldId id="529" r:id="rId94"/>
    <p:sldId id="530" r:id="rId95"/>
    <p:sldId id="531" r:id="rId96"/>
    <p:sldId id="532" r:id="rId97"/>
    <p:sldId id="533" r:id="rId98"/>
    <p:sldId id="511" r:id="rId99"/>
    <p:sldId id="512" r:id="rId100"/>
    <p:sldId id="457" r:id="rId101"/>
    <p:sldId id="458" r:id="rId102"/>
    <p:sldId id="459" r:id="rId103"/>
    <p:sldId id="462" r:id="rId104"/>
    <p:sldId id="463" r:id="rId105"/>
    <p:sldId id="536" r:id="rId106"/>
    <p:sldId id="537" r:id="rId107"/>
    <p:sldId id="538" r:id="rId108"/>
    <p:sldId id="539" r:id="rId109"/>
    <p:sldId id="540" r:id="rId110"/>
    <p:sldId id="541" r:id="rId111"/>
    <p:sldId id="542" r:id="rId112"/>
    <p:sldId id="543" r:id="rId113"/>
    <p:sldId id="544" r:id="rId114"/>
    <p:sldId id="545" r:id="rId115"/>
    <p:sldId id="546" r:id="rId116"/>
    <p:sldId id="547" r:id="rId117"/>
    <p:sldId id="548" r:id="rId118"/>
    <p:sldId id="549" r:id="rId119"/>
    <p:sldId id="550" r:id="rId120"/>
    <p:sldId id="551" r:id="rId121"/>
    <p:sldId id="469" r:id="rId122"/>
    <p:sldId id="470" r:id="rId12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slide" Target="slides/slide108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slide" Target="slides/slide10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4EB43-9498-4C14-B817-3A531490777F}" type="datetimeFigureOut">
              <a:rPr lang="en-IN" smtClean="0"/>
              <a:pPr/>
              <a:t>05-10-2021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47DAA-46FD-4C18-A43A-481A1EBF41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87228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3816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8623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4731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8107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0945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7455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9624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6910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6764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20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4559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21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16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91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22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2145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23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762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24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422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25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5406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26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6409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27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1464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21715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32704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3398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96236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8961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22755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61215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/>
              <a:pPr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15932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36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828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37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4909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38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1184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39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79066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5489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0886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5886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6110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3559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12486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8994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5268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238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49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7791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32760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86841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81443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357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16614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52880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55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70258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5154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74649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60704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59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9584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60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87843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61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48412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62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84994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63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462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1804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6379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9734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A3D7F-06FC-479F-A538-175BC97BE59F}" type="slidenum">
              <a:rPr lang="en-IN" smtClean="0">
                <a:solidFill>
                  <a:prstClr val="black"/>
                </a:solidFill>
              </a:rPr>
              <a:pPr/>
              <a:t>11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20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368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14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538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98A2-0B1F-4680-A25A-713FDB456006}" type="datetime1">
              <a:rPr lang="en-IN" smtClean="0"/>
              <a:pPr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rgbClr val="2DA2BF">
                    <a:tint val="20000"/>
                  </a:srgbClr>
                </a:solidFill>
              </a:rPr>
              <a:t>Sathyabama Institute of Science and Technology</a:t>
            </a:r>
            <a:endParaRPr lang="en-IN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36412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8AA0-C5D1-4521-BADC-FDCFC1EC6F6E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/>
                </a:solidFill>
              </a:rPr>
              <a:t>Sathyabama Institute of Science and Technology</a:t>
            </a:r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2154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DF392-D674-4D18-B6FB-018C4F6B8012}" type="datetime1">
              <a:rPr lang="en-IN" smtClean="0">
                <a:solidFill>
                  <a:prstClr val="white"/>
                </a:solidFill>
              </a:rPr>
              <a:pPr/>
              <a:t>05-10-2021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white"/>
                </a:solidFill>
              </a:rPr>
              <a:t>Sathyabama Institute of Science and Technology</a:t>
            </a:r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1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465D-96EF-4094-96C9-390CFEA6E7FE}" type="datetime1">
              <a:rPr lang="en-IN" smtClean="0">
                <a:solidFill>
                  <a:prstClr val="white"/>
                </a:solidFill>
              </a:rPr>
              <a:pPr/>
              <a:t>05-10-2021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white"/>
                </a:solidFill>
              </a:rPr>
              <a:t>Sathyabama Institute of Science and Technology</a:t>
            </a:r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6561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D33A-5E1D-492D-9C66-1E305F7D2E8F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/>
                </a:solidFill>
              </a:rPr>
              <a:t>Sathyabama Institute of Science and Technology</a:t>
            </a:r>
            <a:endParaRPr lang="en-IN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8436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97ADB-F91F-44C6-AD52-45419A692A08}" type="datetime1">
              <a:rPr lang="en-IN" smtClean="0">
                <a:solidFill>
                  <a:prstClr val="white"/>
                </a:solidFill>
              </a:rPr>
              <a:pPr/>
              <a:t>05-10-2021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white"/>
                </a:solidFill>
              </a:rPr>
              <a:t>Sathyabama Institute of Science and Technology</a:t>
            </a:r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3319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D2F2-8F07-42C8-A1C6-9B1580C91314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/>
                </a:solidFill>
              </a:rPr>
              <a:t>Sathyabama Institute of Science and Technology</a:t>
            </a:r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0935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76042-E264-4FEB-BE49-3DA216D1748F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/>
                </a:solidFill>
              </a:rPr>
              <a:t>Sathyabama Institute of Science and Technology</a:t>
            </a:r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895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3245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C6EA-7D02-4AAF-9017-C7C77B47A850}" type="datetime1">
              <a:rPr lang="en-IN" smtClean="0">
                <a:solidFill>
                  <a:prstClr val="white"/>
                </a:solidFill>
              </a:rPr>
              <a:pPr/>
              <a:t>05-10-2021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white"/>
                </a:solidFill>
              </a:rPr>
              <a:t>Sathyabama Institute of Science and Technology</a:t>
            </a:r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759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4501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931243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23416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79984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70402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12034-9E9C-42BA-8C76-4AA95E09A920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/>
                </a:solidFill>
              </a:rPr>
              <a:t>Sathyabama Institute of Science and Technology</a:t>
            </a:r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3579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72D1-0D33-4AC3-95AE-57D0C6F15A30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/>
                </a:solidFill>
              </a:rPr>
              <a:t>Sathyabama Institute of Science and Technology</a:t>
            </a:r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43039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7BB98A2-0B1F-4680-A25A-713FDB456006}" type="datetime1">
              <a:rPr lang="en-IN" smtClean="0"/>
              <a:pPr/>
              <a:t>05-10-2021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IN">
                <a:solidFill>
                  <a:srgbClr val="E32D91">
                    <a:tint val="20000"/>
                  </a:srgbClr>
                </a:solidFill>
              </a:rPr>
              <a:t>Sathyabama Institute of Science and Technology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E110335-EA44-4E18-B35B-CCD7A04904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11457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8AA0-C5D1-4521-BADC-FDCFC1EC6F6E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/>
                </a:solidFill>
              </a:rPr>
              <a:t>Sathyabama Institute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076188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918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DF392-D674-4D18-B6FB-018C4F6B8012}" type="datetime1">
              <a:rPr lang="en-IN" smtClean="0">
                <a:solidFill>
                  <a:prstClr val="white"/>
                </a:solidFill>
              </a:rPr>
              <a:pPr/>
              <a:t>05-10-2021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white"/>
                </a:solidFill>
              </a:rPr>
              <a:t>Sathyabama Institute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2128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465D-96EF-4094-96C9-390CFEA6E7FE}" type="datetime1">
              <a:rPr lang="en-IN" smtClean="0">
                <a:solidFill>
                  <a:prstClr val="white"/>
                </a:solidFill>
              </a:rPr>
              <a:pPr/>
              <a:t>05-10-2021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white"/>
                </a:solidFill>
              </a:rPr>
              <a:t>Sathyabama Institute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200218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D33A-5E1D-492D-9C66-1E305F7D2E8F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/>
                </a:solidFill>
              </a:rPr>
              <a:t>Sathyabama Institute of Science and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104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97ADB-F91F-44C6-AD52-45419A692A08}" type="datetime1">
              <a:rPr lang="en-IN" smtClean="0">
                <a:solidFill>
                  <a:prstClr val="white"/>
                </a:solidFill>
              </a:rPr>
              <a:pPr/>
              <a:t>05-10-2021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white"/>
                </a:solidFill>
              </a:rPr>
              <a:t>Sathyabama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94866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D2F2-8F07-42C8-A1C6-9B1580C91314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/>
                </a:solidFill>
              </a:rPr>
              <a:t>Sathyabama Institute of Science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30029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DC76042-E264-4FEB-BE49-3DA216D1748F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/>
                </a:solidFill>
              </a:rPr>
              <a:t>Sathyabama Institute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206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F40C6EA-7D02-4AAF-9017-C7C77B47A850}" type="datetime1">
              <a:rPr lang="en-IN" smtClean="0">
                <a:solidFill>
                  <a:prstClr val="white"/>
                </a:solidFill>
              </a:rPr>
              <a:pPr/>
              <a:t>05-10-2021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IN">
                <a:solidFill>
                  <a:prstClr val="white"/>
                </a:solidFill>
              </a:rPr>
              <a:t>Sathyabama Institute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E110335-EA44-4E18-B35B-CCD7A0490443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198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12034-9E9C-42BA-8C76-4AA95E09A920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/>
                </a:solidFill>
              </a:rPr>
              <a:t>Sathyabama Institute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41961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72D1-0D33-4AC3-95AE-57D0C6F15A30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/>
                </a:solidFill>
              </a:rPr>
              <a:t>Sathyabama Institute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9769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187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2429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6412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76524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8901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255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9186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51390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35161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70826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67091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115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63124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Madhusudan Rao</a:t>
            </a:r>
            <a:r>
              <a:rPr spc="-60" dirty="0"/>
              <a:t> </a:t>
            </a:r>
            <a:r>
              <a:rPr spc="-50" dirty="0"/>
              <a:t>.D.V.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pPr marL="254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034223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Madhusudan Rao</a:t>
            </a:r>
            <a:r>
              <a:rPr spc="-60" dirty="0"/>
              <a:t> </a:t>
            </a:r>
            <a:r>
              <a:rPr spc="-50" dirty="0"/>
              <a:t>.D.V.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pPr marL="254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57040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Madhusudan Rao</a:t>
            </a:r>
            <a:r>
              <a:rPr spc="-60" dirty="0"/>
              <a:t> </a:t>
            </a:r>
            <a:r>
              <a:rPr spc="-50" dirty="0"/>
              <a:t>.D.V.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pPr marL="254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0719687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Madhusudan Rao</a:t>
            </a:r>
            <a:r>
              <a:rPr spc="-60" dirty="0"/>
              <a:t> </a:t>
            </a:r>
            <a:r>
              <a:rPr spc="-50" dirty="0"/>
              <a:t>.D.V.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pPr marL="254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9029544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Madhusudan Rao</a:t>
            </a:r>
            <a:r>
              <a:rPr spc="-60" dirty="0"/>
              <a:t> </a:t>
            </a:r>
            <a:r>
              <a:rPr spc="-50" dirty="0"/>
              <a:t>.D.V.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pPr marL="254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2880387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54135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970533"/>
            <a:ext cx="7828407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939278" y="1970532"/>
            <a:ext cx="1202436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9290" y="3366735"/>
            <a:ext cx="7419023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92769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4242815"/>
            <a:ext cx="6726555" cy="275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6833997" y="4244340"/>
            <a:ext cx="2307716" cy="275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590801"/>
            <a:ext cx="6726555" cy="1659889"/>
          </a:xfrm>
          <a:custGeom>
            <a:avLst/>
            <a:gdLst/>
            <a:ahLst/>
            <a:cxnLst/>
            <a:rect l="l" t="t" r="r" b="b"/>
            <a:pathLst>
              <a:path w="8968740" h="1659889">
                <a:moveTo>
                  <a:pt x="0" y="1659636"/>
                </a:moveTo>
                <a:lnTo>
                  <a:pt x="8968740" y="1659636"/>
                </a:lnTo>
                <a:lnTo>
                  <a:pt x="8968740" y="0"/>
                </a:lnTo>
                <a:lnTo>
                  <a:pt x="0" y="0"/>
                </a:lnTo>
                <a:lnTo>
                  <a:pt x="0" y="165963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6833996" y="2590801"/>
            <a:ext cx="2307908" cy="1659889"/>
          </a:xfrm>
          <a:custGeom>
            <a:avLst/>
            <a:gdLst/>
            <a:ahLst/>
            <a:cxnLst/>
            <a:rect l="l" t="t" r="r" b="b"/>
            <a:pathLst>
              <a:path w="3077209" h="1659889">
                <a:moveTo>
                  <a:pt x="0" y="1659636"/>
                </a:moveTo>
                <a:lnTo>
                  <a:pt x="3076955" y="1659636"/>
                </a:lnTo>
                <a:lnTo>
                  <a:pt x="3076955" y="0"/>
                </a:lnTo>
                <a:lnTo>
                  <a:pt x="0" y="0"/>
                </a:lnTo>
                <a:lnTo>
                  <a:pt x="0" y="1659636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96496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33014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970533"/>
            <a:ext cx="7828407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939278" y="1970532"/>
            <a:ext cx="1202436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486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69295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47355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970533"/>
            <a:ext cx="7828407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939278" y="1970532"/>
            <a:ext cx="1202436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9290" y="3366735"/>
            <a:ext cx="7419023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52818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4242815"/>
            <a:ext cx="6726555" cy="275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6833997" y="4244340"/>
            <a:ext cx="2307716" cy="275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590801"/>
            <a:ext cx="6726555" cy="1659889"/>
          </a:xfrm>
          <a:custGeom>
            <a:avLst/>
            <a:gdLst/>
            <a:ahLst/>
            <a:cxnLst/>
            <a:rect l="l" t="t" r="r" b="b"/>
            <a:pathLst>
              <a:path w="8968740" h="1659889">
                <a:moveTo>
                  <a:pt x="0" y="1659636"/>
                </a:moveTo>
                <a:lnTo>
                  <a:pt x="8968740" y="1659636"/>
                </a:lnTo>
                <a:lnTo>
                  <a:pt x="8968740" y="0"/>
                </a:lnTo>
                <a:lnTo>
                  <a:pt x="0" y="0"/>
                </a:lnTo>
                <a:lnTo>
                  <a:pt x="0" y="165963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6833996" y="2590801"/>
            <a:ext cx="2307908" cy="1659889"/>
          </a:xfrm>
          <a:custGeom>
            <a:avLst/>
            <a:gdLst/>
            <a:ahLst/>
            <a:cxnLst/>
            <a:rect l="l" t="t" r="r" b="b"/>
            <a:pathLst>
              <a:path w="3077209" h="1659889">
                <a:moveTo>
                  <a:pt x="0" y="1659636"/>
                </a:moveTo>
                <a:lnTo>
                  <a:pt x="3076955" y="1659636"/>
                </a:lnTo>
                <a:lnTo>
                  <a:pt x="3076955" y="0"/>
                </a:lnTo>
                <a:lnTo>
                  <a:pt x="0" y="0"/>
                </a:lnTo>
                <a:lnTo>
                  <a:pt x="0" y="1659636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82302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22705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970533"/>
            <a:ext cx="7828407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939278" y="1970532"/>
            <a:ext cx="1202436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02860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25503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970533"/>
            <a:ext cx="7828407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939278" y="1970532"/>
            <a:ext cx="1202436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9290" y="3366735"/>
            <a:ext cx="7419023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69633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4242815"/>
            <a:ext cx="6726555" cy="275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6833997" y="4244340"/>
            <a:ext cx="2307716" cy="275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0" y="2590801"/>
            <a:ext cx="6726555" cy="1659889"/>
          </a:xfrm>
          <a:custGeom>
            <a:avLst/>
            <a:gdLst/>
            <a:ahLst/>
            <a:cxnLst/>
            <a:rect l="l" t="t" r="r" b="b"/>
            <a:pathLst>
              <a:path w="8968740" h="1659889">
                <a:moveTo>
                  <a:pt x="0" y="1659636"/>
                </a:moveTo>
                <a:lnTo>
                  <a:pt x="8968740" y="1659636"/>
                </a:lnTo>
                <a:lnTo>
                  <a:pt x="8968740" y="0"/>
                </a:lnTo>
                <a:lnTo>
                  <a:pt x="0" y="0"/>
                </a:lnTo>
                <a:lnTo>
                  <a:pt x="0" y="165963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6833996" y="2590801"/>
            <a:ext cx="2307908" cy="1659889"/>
          </a:xfrm>
          <a:custGeom>
            <a:avLst/>
            <a:gdLst/>
            <a:ahLst/>
            <a:cxnLst/>
            <a:rect l="l" t="t" r="r" b="b"/>
            <a:pathLst>
              <a:path w="3077209" h="1659889">
                <a:moveTo>
                  <a:pt x="0" y="1659636"/>
                </a:moveTo>
                <a:lnTo>
                  <a:pt x="3076955" y="1659636"/>
                </a:lnTo>
                <a:lnTo>
                  <a:pt x="3076955" y="0"/>
                </a:lnTo>
                <a:lnTo>
                  <a:pt x="0" y="0"/>
                </a:lnTo>
                <a:lnTo>
                  <a:pt x="0" y="1659636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30635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65459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1970533"/>
            <a:ext cx="7828407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7939278" y="1970532"/>
            <a:ext cx="1202436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9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867400"/>
            <a:ext cx="1295400" cy="990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9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940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95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113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B685D-061E-4659-A9FF-7DF31F18B78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ABAA50-FA77-4762-8EBC-B4683AEEA1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386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6CBD58A-78FD-4112-B5FC-4CB1B81F0C0D}" type="datetime1">
              <a:rPr lang="en-IN" smtClean="0">
                <a:solidFill>
                  <a:prstClr val="black"/>
                </a:solidFill>
              </a:rPr>
              <a:pPr/>
              <a:t>05-10-2021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IN">
                <a:solidFill>
                  <a:prstClr val="black"/>
                </a:solidFill>
              </a:rPr>
              <a:t>Sathyabama Institute of Science and Technology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E110335-EA44-4E18-B35B-CCD7A049044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647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196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57168" y="62229"/>
            <a:ext cx="1629663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7479" y="1574749"/>
            <a:ext cx="8029041" cy="3760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5940" y="6464680"/>
            <a:ext cx="68770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67150" y="6464680"/>
            <a:ext cx="141097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Madhusudan Rao</a:t>
            </a:r>
            <a:r>
              <a:rPr spc="-60" dirty="0"/>
              <a:t> </a:t>
            </a:r>
            <a:r>
              <a:rPr spc="-50" dirty="0"/>
              <a:t>.D.V.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14257" y="6447704"/>
            <a:ext cx="206375" cy="215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pPr marL="254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91947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9290" y="3366735"/>
            <a:ext cx="741902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779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9290" y="3366735"/>
            <a:ext cx="741902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149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90" y="945260"/>
            <a:ext cx="778287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9290" y="3366735"/>
            <a:ext cx="741902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513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20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0.png"/><Relationship Id="rId4" Type="http://schemas.openxmlformats.org/officeDocument/2006/relationships/image" Target="../media/image2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0.png"/><Relationship Id="rId4" Type="http://schemas.openxmlformats.org/officeDocument/2006/relationships/image" Target="../media/image3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0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0.png"/><Relationship Id="rId4" Type="http://schemas.openxmlformats.org/officeDocument/2006/relationships/image" Target="../media/image4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online.VIRTUAL\Downloads\imag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57826"/>
            <a:ext cx="2000232" cy="150017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350" y="762000"/>
            <a:ext cx="853099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PRINCIPLES OF MANAGEMENT &amp; PROFESSIONAL ETHICS</a:t>
            </a:r>
            <a:endParaRPr lang="en-US" sz="1400" b="1" dirty="0" smtClean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7422" y="1524000"/>
            <a:ext cx="403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SUBJECT CODE  - SBA1101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2675192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UNIT – V</a:t>
            </a:r>
          </a:p>
          <a:p>
            <a:pPr algn="ctr"/>
            <a:endParaRPr lang="en-US" sz="4800" b="1" dirty="0" smtClean="0">
              <a:solidFill>
                <a:srgbClr val="0070C0"/>
              </a:solidFill>
            </a:endParaRPr>
          </a:p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PROFESSIONAL ETHICS</a:t>
            </a:r>
            <a:endParaRPr 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64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</a:rPr>
              <a:t>Ethics in HR</a:t>
            </a:r>
          </a:p>
          <a:p>
            <a:pPr lvl="1">
              <a:lnSpc>
                <a:spcPct val="150000"/>
              </a:lnSpc>
            </a:pPr>
            <a:r>
              <a:rPr lang="en-IN" sz="2200" b="0" i="0" u="none" strike="noStrike" baseline="0" dirty="0">
                <a:latin typeface="Times New Roman" panose="02020603050405020304" pitchFamily="18" charset="0"/>
              </a:rPr>
              <a:t>Issues </a:t>
            </a:r>
            <a:r>
              <a:rPr lang="en-IN" sz="22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affecting the privacy</a:t>
            </a:r>
            <a:r>
              <a:rPr lang="en-IN" sz="2200" b="0" i="0" u="none" strike="noStrike" baseline="0" dirty="0">
                <a:latin typeface="Times New Roman" panose="02020603050405020304" pitchFamily="18" charset="0"/>
              </a:rPr>
              <a:t> of the employee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Discrimination issues </a:t>
            </a:r>
            <a:r>
              <a:rPr lang="en-US" sz="2200" dirty="0">
                <a:latin typeface="Times New Roman" panose="02020603050405020304" pitchFamily="18" charset="0"/>
              </a:rPr>
              <a:t>i.e., based on age, gender, religion, disability, weight etc.,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</a:rPr>
              <a:t>Occupational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Safety and Health</a:t>
            </a:r>
          </a:p>
          <a:p>
            <a:pPr algn="just">
              <a:lnSpc>
                <a:spcPct val="150000"/>
              </a:lnSpc>
            </a:pPr>
            <a:r>
              <a:rPr lang="en-US" sz="2500" i="0" u="none" strike="noStrike" baseline="0" dirty="0">
                <a:latin typeface="Times New Roman" panose="02020603050405020304" pitchFamily="18" charset="0"/>
              </a:rPr>
              <a:t>Ethics in Marketing</a:t>
            </a:r>
          </a:p>
          <a:p>
            <a:pPr lvl="1">
              <a:lnSpc>
                <a:spcPct val="150000"/>
              </a:lnSpc>
            </a:pPr>
            <a:r>
              <a:rPr lang="en-IN" sz="22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Misleading advertisements</a:t>
            </a:r>
          </a:p>
          <a:p>
            <a:pPr lvl="1">
              <a:lnSpc>
                <a:spcPct val="150000"/>
              </a:lnSpc>
            </a:pP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Black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Market</a:t>
            </a:r>
            <a:endParaRPr lang="en-US" sz="220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10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444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036" y="1380744"/>
            <a:ext cx="2295144" cy="1005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9290" y="1500149"/>
            <a:ext cx="172069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b="1" dirty="0">
                <a:solidFill>
                  <a:srgbClr val="FFFFFF"/>
                </a:solidFill>
              </a:rPr>
              <a:t>A.</a:t>
            </a:r>
            <a:r>
              <a:rPr sz="3600" b="1" spc="-56" dirty="0">
                <a:solidFill>
                  <a:srgbClr val="FFFFFF"/>
                </a:solidFill>
              </a:rPr>
              <a:t> </a:t>
            </a:r>
            <a:r>
              <a:rPr sz="3600" b="1" spc="-4" dirty="0">
                <a:solidFill>
                  <a:srgbClr val="FFFFFF"/>
                </a:solidFill>
              </a:rPr>
              <a:t>Filing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509778" y="2609470"/>
            <a:ext cx="7211378" cy="2699861"/>
          </a:xfrm>
          <a:custGeom>
            <a:avLst/>
            <a:gdLst/>
            <a:ahLst/>
            <a:cxnLst/>
            <a:rect l="l" t="t" r="r" b="b"/>
            <a:pathLst>
              <a:path w="9615170" h="3599815">
                <a:moveTo>
                  <a:pt x="0" y="3599687"/>
                </a:moveTo>
                <a:lnTo>
                  <a:pt x="9614916" y="3599687"/>
                </a:lnTo>
                <a:lnTo>
                  <a:pt x="9614916" y="0"/>
                </a:lnTo>
                <a:lnTo>
                  <a:pt x="0" y="0"/>
                </a:lnTo>
                <a:lnTo>
                  <a:pt x="0" y="35996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778" y="2609470"/>
            <a:ext cx="7211378" cy="2699861"/>
          </a:xfrm>
          <a:custGeom>
            <a:avLst/>
            <a:gdLst/>
            <a:ahLst/>
            <a:cxnLst/>
            <a:rect l="l" t="t" r="r" b="b"/>
            <a:pathLst>
              <a:path w="9615170" h="3599815">
                <a:moveTo>
                  <a:pt x="0" y="3599687"/>
                </a:moveTo>
                <a:lnTo>
                  <a:pt x="9614916" y="3599687"/>
                </a:lnTo>
                <a:lnTo>
                  <a:pt x="9614916" y="0"/>
                </a:lnTo>
                <a:lnTo>
                  <a:pt x="0" y="0"/>
                </a:lnTo>
                <a:lnTo>
                  <a:pt x="0" y="3599687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290" y="2588324"/>
            <a:ext cx="7067550" cy="2141772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180975" marR="3810" indent="-171450">
              <a:lnSpc>
                <a:spcPts val="2595"/>
              </a:lnSpc>
              <a:spcBef>
                <a:spcPts val="401"/>
              </a:spcBef>
              <a:buFont typeface="Arial"/>
              <a:buChar char="•"/>
              <a:tabLst>
                <a:tab pos="180975" algn="l"/>
                <a:tab pos="2272665" algn="l"/>
                <a:tab pos="5313521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1. Applicant : An application for</a:t>
            </a:r>
            <a:r>
              <a:rPr sz="2400" spc="-2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patent	can be filed  by the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true</a:t>
            </a:r>
            <a:r>
              <a:rPr sz="2400" b="1" spc="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and	first inventor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. It can also be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filed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 by the assignee or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legal </a:t>
            </a:r>
            <a:r>
              <a:rPr sz="2400" b="1" spc="-8" dirty="0">
                <a:solidFill>
                  <a:prstClr val="black"/>
                </a:solidFill>
                <a:latin typeface="Times New Roman"/>
                <a:cs typeface="Times New Roman"/>
              </a:rPr>
              <a:t>representative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of the</a:t>
            </a:r>
            <a:r>
              <a:rPr sz="2400" b="1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inventor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</a:p>
          <a:p>
            <a:pPr marL="180975" marR="752475" indent="-171450">
              <a:lnSpc>
                <a:spcPts val="2595"/>
              </a:lnSpc>
              <a:spcBef>
                <a:spcPts val="739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2.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Form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of Application: Every application shall</a:t>
            </a:r>
            <a:r>
              <a:rPr sz="2400" spc="-22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be  accompanied by a </a:t>
            </a:r>
            <a:r>
              <a:rPr sz="2400" b="1" spc="-4" dirty="0">
                <a:solidFill>
                  <a:prstClr val="black"/>
                </a:solidFill>
                <a:latin typeface="Times New Roman"/>
                <a:cs typeface="Times New Roman"/>
              </a:rPr>
              <a:t>provisional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or complete  specification.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27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5518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181" y="1201292"/>
            <a:ext cx="5885307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9290" y="1312698"/>
            <a:ext cx="5359718" cy="50542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225" b="1" spc="-8" dirty="0">
                <a:solidFill>
                  <a:srgbClr val="FFFFFF"/>
                </a:solidFill>
              </a:rPr>
              <a:t>Provisional </a:t>
            </a:r>
            <a:r>
              <a:rPr sz="3225" b="1" spc="-4" dirty="0">
                <a:solidFill>
                  <a:srgbClr val="FFFFFF"/>
                </a:solidFill>
              </a:rPr>
              <a:t>Patent</a:t>
            </a:r>
            <a:r>
              <a:rPr sz="3225" b="1" spc="-165" dirty="0">
                <a:solidFill>
                  <a:srgbClr val="FFFFFF"/>
                </a:solidFill>
              </a:rPr>
              <a:t> </a:t>
            </a:r>
            <a:r>
              <a:rPr sz="3225" b="1" spc="-4" dirty="0">
                <a:solidFill>
                  <a:srgbClr val="FFFFFF"/>
                </a:solidFill>
              </a:rPr>
              <a:t>Application</a:t>
            </a:r>
            <a:endParaRPr sz="3225"/>
          </a:p>
        </p:txBody>
      </p:sp>
      <p:sp>
        <p:nvSpPr>
          <p:cNvPr id="6" name="object 6"/>
          <p:cNvSpPr/>
          <p:nvPr/>
        </p:nvSpPr>
        <p:spPr>
          <a:xfrm>
            <a:off x="509778" y="2379725"/>
            <a:ext cx="7537133" cy="3312795"/>
          </a:xfrm>
          <a:custGeom>
            <a:avLst/>
            <a:gdLst/>
            <a:ahLst/>
            <a:cxnLst/>
            <a:rect l="l" t="t" r="r" b="b"/>
            <a:pathLst>
              <a:path w="10049510" h="4417060">
                <a:moveTo>
                  <a:pt x="0" y="4416552"/>
                </a:moveTo>
                <a:lnTo>
                  <a:pt x="10049256" y="4416552"/>
                </a:lnTo>
                <a:lnTo>
                  <a:pt x="10049256" y="0"/>
                </a:lnTo>
                <a:lnTo>
                  <a:pt x="0" y="0"/>
                </a:lnTo>
                <a:lnTo>
                  <a:pt x="0" y="4416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778" y="2379725"/>
            <a:ext cx="7537133" cy="3312795"/>
          </a:xfrm>
          <a:custGeom>
            <a:avLst/>
            <a:gdLst/>
            <a:ahLst/>
            <a:cxnLst/>
            <a:rect l="l" t="t" r="r" b="b"/>
            <a:pathLst>
              <a:path w="10049510" h="4417060">
                <a:moveTo>
                  <a:pt x="0" y="4416552"/>
                </a:moveTo>
                <a:lnTo>
                  <a:pt x="10049256" y="4416552"/>
                </a:lnTo>
                <a:lnTo>
                  <a:pt x="10049256" y="0"/>
                </a:lnTo>
                <a:lnTo>
                  <a:pt x="0" y="0"/>
                </a:lnTo>
                <a:lnTo>
                  <a:pt x="0" y="4416552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290" y="2358103"/>
            <a:ext cx="7418546" cy="70259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92405" marR="3810" indent="-192405" algn="r">
              <a:lnSpc>
                <a:spcPts val="2738"/>
              </a:lnSpc>
              <a:spcBef>
                <a:spcPts val="79"/>
              </a:spcBef>
              <a:buSzPct val="76562"/>
              <a:buFont typeface="Wingdings"/>
              <a:buChar char=""/>
              <a:tabLst>
                <a:tab pos="192405" algn="l"/>
                <a:tab pos="851535" algn="l"/>
                <a:tab pos="2255520" algn="l"/>
                <a:tab pos="3068003" algn="l"/>
                <a:tab pos="3760470" algn="l"/>
                <a:tab pos="4182428" algn="l"/>
                <a:tab pos="5841206" algn="l"/>
              </a:tabLst>
            </a:pP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n	appl</a:t>
            </a:r>
            <a:r>
              <a:rPr sz="2400" spc="-11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nt	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may	fi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	a	provisi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	sp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cif</a:t>
            </a:r>
            <a:r>
              <a:rPr sz="2400" spc="-19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2400" spc="-1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</a:p>
          <a:p>
            <a:pPr marR="3810" algn="r">
              <a:lnSpc>
                <a:spcPts val="2738"/>
              </a:lnSpc>
              <a:tabLst>
                <a:tab pos="482441" algn="l"/>
                <a:tab pos="1625441" algn="l"/>
                <a:tab pos="3224689" algn="l"/>
                <a:tab pos="3723799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&amp;	general	descri</a:t>
            </a:r>
            <a:r>
              <a:rPr sz="2400" spc="-11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tion	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f	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he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0740" y="2687288"/>
            <a:ext cx="2906078" cy="718306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9525" marR="3810">
              <a:lnSpc>
                <a:spcPts val="2595"/>
              </a:lnSpc>
              <a:spcBef>
                <a:spcPts val="401"/>
              </a:spcBef>
              <a:tabLst>
                <a:tab pos="1543526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co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taining	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nco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plete  invention.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426968" y="3382301"/>
            <a:ext cx="7560868" cy="11310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01454" indent="-192405">
              <a:spcBef>
                <a:spcPts val="161"/>
              </a:spcBef>
              <a:buSzPct val="76562"/>
              <a:buFont typeface="Wingdings"/>
              <a:buChar char=""/>
              <a:tabLst>
                <a:tab pos="201930" algn="l"/>
              </a:tabLst>
            </a:pPr>
            <a:r>
              <a:rPr dirty="0" smtClean="0"/>
              <a:t>Objective </a:t>
            </a:r>
            <a:r>
              <a:rPr dirty="0"/>
              <a:t>of </a:t>
            </a:r>
            <a:r>
              <a:rPr spc="-4" dirty="0"/>
              <a:t>it is </a:t>
            </a:r>
            <a:r>
              <a:rPr spc="-4" dirty="0">
                <a:solidFill>
                  <a:srgbClr val="FF0000"/>
                </a:solidFill>
              </a:rPr>
              <a:t>to </a:t>
            </a:r>
            <a:r>
              <a:rPr dirty="0">
                <a:solidFill>
                  <a:srgbClr val="FF0000"/>
                </a:solidFill>
              </a:rPr>
              <a:t>fix the priority</a:t>
            </a:r>
            <a:r>
              <a:rPr spc="-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date</a:t>
            </a:r>
          </a:p>
          <a:p>
            <a:pPr marL="180975" marR="3810" indent="-171450">
              <a:lnSpc>
                <a:spcPts val="2595"/>
              </a:lnSpc>
              <a:spcBef>
                <a:spcPts val="488"/>
              </a:spcBef>
              <a:buSzPct val="76562"/>
              <a:buFont typeface="Wingdings"/>
              <a:buChar char=""/>
              <a:tabLst>
                <a:tab pos="201930" algn="l"/>
                <a:tab pos="1558290" algn="l"/>
                <a:tab pos="3288030" algn="l"/>
                <a:tab pos="3660458" algn="l"/>
                <a:tab pos="4068604" algn="l"/>
                <a:tab pos="4527233" algn="l"/>
                <a:tab pos="5256371" algn="l"/>
                <a:tab pos="6205061" algn="l"/>
                <a:tab pos="7002780" algn="l"/>
              </a:tabLst>
            </a:pPr>
            <a:r>
              <a:rPr dirty="0"/>
              <a:t>C</a:t>
            </a:r>
            <a:r>
              <a:rPr spc="4" dirty="0"/>
              <a:t>o</a:t>
            </a:r>
            <a:r>
              <a:rPr dirty="0"/>
              <a:t>mplete	sp</a:t>
            </a:r>
            <a:r>
              <a:rPr spc="4" dirty="0"/>
              <a:t>e</a:t>
            </a:r>
            <a:r>
              <a:rPr dirty="0"/>
              <a:t>cif</a:t>
            </a:r>
            <a:r>
              <a:rPr spc="-19" dirty="0"/>
              <a:t>i</a:t>
            </a:r>
            <a:r>
              <a:rPr dirty="0"/>
              <a:t>c</a:t>
            </a:r>
            <a:r>
              <a:rPr spc="4" dirty="0"/>
              <a:t>a</a:t>
            </a:r>
            <a:r>
              <a:rPr dirty="0"/>
              <a:t>ti</a:t>
            </a:r>
            <a:r>
              <a:rPr spc="-11" dirty="0"/>
              <a:t>o</a:t>
            </a:r>
            <a:r>
              <a:rPr dirty="0"/>
              <a:t>n	</a:t>
            </a:r>
            <a:r>
              <a:rPr spc="-4" dirty="0"/>
              <a:t>i</a:t>
            </a:r>
            <a:r>
              <a:rPr dirty="0"/>
              <a:t>s	</a:t>
            </a:r>
            <a:r>
              <a:rPr spc="-4" dirty="0">
                <a:solidFill>
                  <a:srgbClr val="FF0000"/>
                </a:solidFill>
              </a:rPr>
              <a:t>t</a:t>
            </a:r>
            <a:r>
              <a:rPr dirty="0">
                <a:solidFill>
                  <a:srgbClr val="FF0000"/>
                </a:solidFill>
              </a:rPr>
              <a:t>o	</a:t>
            </a:r>
            <a:r>
              <a:rPr spc="-8" dirty="0">
                <a:solidFill>
                  <a:srgbClr val="FF0000"/>
                </a:solidFill>
              </a:rPr>
              <a:t>b</a:t>
            </a:r>
            <a:r>
              <a:rPr dirty="0">
                <a:solidFill>
                  <a:srgbClr val="FF0000"/>
                </a:solidFill>
              </a:rPr>
              <a:t>e	</a:t>
            </a:r>
            <a:r>
              <a:rPr spc="-8" dirty="0">
                <a:solidFill>
                  <a:srgbClr val="FF0000"/>
                </a:solidFill>
              </a:rPr>
              <a:t>f</a:t>
            </a:r>
            <a:r>
              <a:rPr dirty="0">
                <a:solidFill>
                  <a:srgbClr val="FF0000"/>
                </a:solidFill>
              </a:rPr>
              <a:t>iled	wi</a:t>
            </a:r>
            <a:r>
              <a:rPr spc="-15" dirty="0">
                <a:solidFill>
                  <a:srgbClr val="FF0000"/>
                </a:solidFill>
              </a:rPr>
              <a:t>t</a:t>
            </a:r>
            <a:r>
              <a:rPr dirty="0">
                <a:solidFill>
                  <a:srgbClr val="FF0000"/>
                </a:solidFill>
              </a:rPr>
              <a:t>hin	</a:t>
            </a:r>
            <a:r>
              <a:rPr spc="-8" dirty="0">
                <a:solidFill>
                  <a:srgbClr val="FF0000"/>
                </a:solidFill>
              </a:rPr>
              <a:t>12+</a:t>
            </a:r>
            <a:r>
              <a:rPr dirty="0">
                <a:solidFill>
                  <a:srgbClr val="FF0000"/>
                </a:solidFill>
              </a:rPr>
              <a:t>3	(</a:t>
            </a:r>
            <a:r>
              <a:rPr spc="-8" dirty="0">
                <a:solidFill>
                  <a:srgbClr val="FF0000"/>
                </a:solidFill>
              </a:rPr>
              <a:t>15  </a:t>
            </a:r>
            <a:r>
              <a:rPr dirty="0">
                <a:solidFill>
                  <a:srgbClr val="FF0000"/>
                </a:solidFill>
              </a:rPr>
              <a:t>months)</a:t>
            </a:r>
            <a:r>
              <a:rPr dirty="0"/>
              <a:t> from the date of filing provisional</a:t>
            </a:r>
            <a:r>
              <a:rPr spc="-75" dirty="0"/>
              <a:t> </a:t>
            </a:r>
            <a:r>
              <a:rPr dirty="0"/>
              <a:t>specification.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28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278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050" y="1201292"/>
            <a:ext cx="4401693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4159" y="1312698"/>
            <a:ext cx="3875246" cy="50542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225" spc="-4" dirty="0">
                <a:solidFill>
                  <a:srgbClr val="FFFFFF"/>
                </a:solidFill>
              </a:rPr>
              <a:t>Complete Specification</a:t>
            </a:r>
            <a:endParaRPr sz="3225"/>
          </a:p>
        </p:txBody>
      </p:sp>
      <p:sp>
        <p:nvSpPr>
          <p:cNvPr id="6" name="object 6"/>
          <p:cNvSpPr/>
          <p:nvPr/>
        </p:nvSpPr>
        <p:spPr>
          <a:xfrm>
            <a:off x="509779" y="2379725"/>
            <a:ext cx="7294721" cy="3285173"/>
          </a:xfrm>
          <a:custGeom>
            <a:avLst/>
            <a:gdLst/>
            <a:ahLst/>
            <a:cxnLst/>
            <a:rect l="l" t="t" r="r" b="b"/>
            <a:pathLst>
              <a:path w="9726295" h="4380230">
                <a:moveTo>
                  <a:pt x="0" y="4379976"/>
                </a:moveTo>
                <a:lnTo>
                  <a:pt x="9726168" y="4379976"/>
                </a:lnTo>
                <a:lnTo>
                  <a:pt x="9726168" y="0"/>
                </a:lnTo>
                <a:lnTo>
                  <a:pt x="0" y="0"/>
                </a:lnTo>
                <a:lnTo>
                  <a:pt x="0" y="4379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779" y="2379725"/>
            <a:ext cx="7294721" cy="3285173"/>
          </a:xfrm>
          <a:custGeom>
            <a:avLst/>
            <a:gdLst/>
            <a:ahLst/>
            <a:cxnLst/>
            <a:rect l="l" t="t" r="r" b="b"/>
            <a:pathLst>
              <a:path w="9726295" h="4380230">
                <a:moveTo>
                  <a:pt x="0" y="4379976"/>
                </a:moveTo>
                <a:lnTo>
                  <a:pt x="9726168" y="4379976"/>
                </a:lnTo>
                <a:lnTo>
                  <a:pt x="9726168" y="0"/>
                </a:lnTo>
                <a:lnTo>
                  <a:pt x="0" y="0"/>
                </a:lnTo>
                <a:lnTo>
                  <a:pt x="0" y="4379976"/>
                </a:lnTo>
                <a:close/>
              </a:path>
            </a:pathLst>
          </a:custGeom>
          <a:ln w="12191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290" y="2321528"/>
            <a:ext cx="7176611" cy="3191547"/>
          </a:xfrm>
          <a:prstGeom prst="rect">
            <a:avLst/>
          </a:prstGeom>
        </p:spPr>
        <p:txBody>
          <a:bodyPr vert="horz" wrap="square" lIns="0" tIns="80486" rIns="0" bIns="0" rtlCol="0">
            <a:spAutoFit/>
          </a:bodyPr>
          <a:lstStyle/>
          <a:p>
            <a:pPr marL="180975" marR="95250" indent="-171450">
              <a:lnSpc>
                <a:spcPts val="2303"/>
              </a:lnSpc>
              <a:spcBef>
                <a:spcPts val="633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Submission of complete specification is necessary to  obtain a patent it must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 submitted within 12 months</a:t>
            </a:r>
            <a:r>
              <a:rPr sz="2400" spc="-9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 filing the provisional</a:t>
            </a:r>
            <a:r>
              <a:rPr sz="2400" spc="-5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specification.</a:t>
            </a:r>
          </a:p>
          <a:p>
            <a:pPr marL="180975" marR="928211" indent="-171450">
              <a:lnSpc>
                <a:spcPts val="2303"/>
              </a:lnSpc>
              <a:spcBef>
                <a:spcPts val="754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Contents of complete specification would include  following-</a:t>
            </a:r>
          </a:p>
          <a:p>
            <a:pPr marL="699135" lvl="1" indent="-175736">
              <a:spcBef>
                <a:spcPts val="98"/>
              </a:spcBef>
              <a:buSzPct val="95454"/>
              <a:buFontTx/>
              <a:buAutoNum type="arabicParenR"/>
              <a:tabLst>
                <a:tab pos="699611" algn="l"/>
              </a:tabLst>
            </a:pPr>
            <a:r>
              <a:rPr sz="1650" spc="-15" dirty="0">
                <a:solidFill>
                  <a:srgbClr val="76280A"/>
                </a:solidFill>
                <a:latin typeface="Times New Roman"/>
                <a:cs typeface="Times New Roman"/>
              </a:rPr>
              <a:t>Title </a:t>
            </a:r>
            <a:r>
              <a:rPr sz="1650" dirty="0">
                <a:solidFill>
                  <a:srgbClr val="76280A"/>
                </a:solidFill>
                <a:latin typeface="Times New Roman"/>
                <a:cs typeface="Times New Roman"/>
              </a:rPr>
              <a:t>of </a:t>
            </a: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the</a:t>
            </a:r>
            <a:r>
              <a:rPr sz="1650" spc="11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invention</a:t>
            </a:r>
            <a:endParaRPr sz="16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lvl="1">
              <a:spcBef>
                <a:spcPts val="15"/>
              </a:spcBef>
              <a:buClr>
                <a:srgbClr val="76280A"/>
              </a:buClr>
              <a:buFont typeface="Times New Roman"/>
              <a:buAutoNum type="arabicParenR"/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99135" lvl="1" indent="-175736">
              <a:spcBef>
                <a:spcPts val="4"/>
              </a:spcBef>
              <a:buSzPct val="95454"/>
              <a:buFontTx/>
              <a:buAutoNum type="arabicParenR"/>
              <a:tabLst>
                <a:tab pos="699611" algn="l"/>
              </a:tabLst>
            </a:pP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Field to which the invention</a:t>
            </a:r>
            <a:r>
              <a:rPr sz="1650" spc="41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belongs</a:t>
            </a:r>
            <a:endParaRPr sz="16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lvl="1">
              <a:spcBef>
                <a:spcPts val="26"/>
              </a:spcBef>
              <a:buClr>
                <a:srgbClr val="76280A"/>
              </a:buClr>
              <a:buFont typeface="Times New Roman"/>
              <a:buAutoNum type="arabicParenR"/>
            </a:pPr>
            <a:endParaRPr sz="213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23875" marR="3810" lvl="1">
              <a:lnSpc>
                <a:spcPct val="80000"/>
              </a:lnSpc>
              <a:buSzPct val="95454"/>
              <a:buFontTx/>
              <a:buAutoNum type="arabicParenR"/>
              <a:tabLst>
                <a:tab pos="699611" algn="l"/>
                <a:tab pos="1199198" algn="l"/>
                <a:tab pos="4207193" algn="l"/>
              </a:tabLst>
            </a:pP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Background  </a:t>
            </a:r>
            <a:r>
              <a:rPr sz="1650" dirty="0">
                <a:solidFill>
                  <a:srgbClr val="76280A"/>
                </a:solidFill>
                <a:latin typeface="Times New Roman"/>
                <a:cs typeface="Times New Roman"/>
              </a:rPr>
              <a:t>of  </a:t>
            </a: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the</a:t>
            </a:r>
            <a:r>
              <a:rPr sz="1650" spc="210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invention</a:t>
            </a:r>
            <a:r>
              <a:rPr sz="1650" spc="349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including	prior art giving drawbacks </a:t>
            </a:r>
            <a:r>
              <a:rPr sz="1650" dirty="0">
                <a:solidFill>
                  <a:srgbClr val="76280A"/>
                </a:solidFill>
                <a:latin typeface="Times New Roman"/>
                <a:cs typeface="Times New Roman"/>
              </a:rPr>
              <a:t>of </a:t>
            </a: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the  known	inventions and</a:t>
            </a:r>
            <a:r>
              <a:rPr sz="1650" spc="-11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1650" spc="-4" dirty="0">
                <a:solidFill>
                  <a:srgbClr val="76280A"/>
                </a:solidFill>
                <a:latin typeface="Times New Roman"/>
                <a:cs typeface="Times New Roman"/>
              </a:rPr>
              <a:t>practices</a:t>
            </a:r>
            <a:endParaRPr sz="165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29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072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314450"/>
            <a:ext cx="482441" cy="1026795"/>
          </a:xfrm>
          <a:custGeom>
            <a:avLst/>
            <a:gdLst/>
            <a:ahLst/>
            <a:cxnLst/>
            <a:rect l="l" t="t" r="r" b="b"/>
            <a:pathLst>
              <a:path w="643255" h="1369060">
                <a:moveTo>
                  <a:pt x="0" y="1368552"/>
                </a:moveTo>
                <a:lnTo>
                  <a:pt x="643128" y="1368552"/>
                </a:lnTo>
                <a:lnTo>
                  <a:pt x="64312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2346" y="1282446"/>
            <a:ext cx="7397591" cy="4197191"/>
          </a:xfrm>
          <a:custGeom>
            <a:avLst/>
            <a:gdLst/>
            <a:ahLst/>
            <a:cxnLst/>
            <a:rect l="l" t="t" r="r" b="b"/>
            <a:pathLst>
              <a:path w="9863455" h="5596255">
                <a:moveTo>
                  <a:pt x="0" y="5596128"/>
                </a:moveTo>
                <a:lnTo>
                  <a:pt x="9863328" y="5596128"/>
                </a:lnTo>
                <a:lnTo>
                  <a:pt x="9863328" y="0"/>
                </a:lnTo>
                <a:lnTo>
                  <a:pt x="0" y="0"/>
                </a:lnTo>
                <a:lnTo>
                  <a:pt x="0" y="559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2346" y="1282446"/>
            <a:ext cx="7397591" cy="4197191"/>
          </a:xfrm>
          <a:custGeom>
            <a:avLst/>
            <a:gdLst/>
            <a:ahLst/>
            <a:cxnLst/>
            <a:rect l="l" t="t" r="r" b="b"/>
            <a:pathLst>
              <a:path w="9863455" h="5596255">
                <a:moveTo>
                  <a:pt x="0" y="5596128"/>
                </a:moveTo>
                <a:lnTo>
                  <a:pt x="9863328" y="5596128"/>
                </a:lnTo>
                <a:lnTo>
                  <a:pt x="9863328" y="0"/>
                </a:lnTo>
                <a:lnTo>
                  <a:pt x="0" y="0"/>
                </a:lnTo>
                <a:lnTo>
                  <a:pt x="0" y="5596128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858" y="1260538"/>
            <a:ext cx="7279005" cy="718306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180975" marR="3810" indent="-171450">
              <a:lnSpc>
                <a:spcPts val="2595"/>
              </a:lnSpc>
              <a:spcBef>
                <a:spcPts val="401"/>
              </a:spcBef>
              <a:tabLst>
                <a:tab pos="473393" algn="l"/>
                <a:tab pos="1869281" algn="l"/>
                <a:tab pos="3432810" algn="l"/>
                <a:tab pos="3897154" algn="l"/>
                <a:tab pos="4479131" algn="l"/>
                <a:tab pos="5840730" algn="l"/>
                <a:tab pos="6726555" algn="l"/>
              </a:tabLst>
            </a:pPr>
            <a:r>
              <a:rPr sz="2400" spc="4" dirty="0">
                <a:solidFill>
                  <a:srgbClr val="76280A"/>
                </a:solidFill>
                <a:latin typeface="Times New Roman"/>
                <a:cs typeface="Times New Roman"/>
              </a:rPr>
              <a:t>4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)	Co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plete	d</a:t>
            </a:r>
            <a:r>
              <a:rPr sz="2400" spc="-11" dirty="0">
                <a:solidFill>
                  <a:srgbClr val="76280A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scri</a:t>
            </a:r>
            <a:r>
              <a:rPr sz="2400" spc="4" dirty="0">
                <a:solidFill>
                  <a:srgbClr val="76280A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on	</a:t>
            </a:r>
            <a:r>
              <a:rPr sz="2400" spc="-8" dirty="0">
                <a:solidFill>
                  <a:srgbClr val="76280A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f	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he	invent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on	al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ng	with  experimental</a:t>
            </a:r>
            <a:r>
              <a:rPr sz="2400" spc="-41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results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858" y="2362677"/>
            <a:ext cx="7280910" cy="230527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416243" indent="-407194">
              <a:spcBef>
                <a:spcPts val="79"/>
              </a:spcBef>
              <a:buFontTx/>
              <a:buAutoNum type="arabicParenR" startAt="5"/>
              <a:tabLst>
                <a:tab pos="416243" algn="l"/>
                <a:tab pos="416719" algn="l"/>
              </a:tabLst>
            </a:pP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Drawings (if</a:t>
            </a:r>
            <a:r>
              <a:rPr sz="2400" spc="-34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necessary)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  <a:buClr>
                <a:srgbClr val="76280A"/>
              </a:buClr>
              <a:buFont typeface="Times New Roman"/>
              <a:buAutoNum type="arabicParenR" startAt="5"/>
            </a:pPr>
            <a:endParaRPr sz="236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0975" marR="3810" indent="-171450">
              <a:lnSpc>
                <a:spcPct val="116300"/>
              </a:lnSpc>
              <a:buFontTx/>
              <a:buAutoNum type="arabicParenR" startAt="5"/>
              <a:tabLst>
                <a:tab pos="511016" algn="l"/>
                <a:tab pos="511969" algn="l"/>
                <a:tab pos="1554956" algn="l"/>
                <a:tab pos="1698784" algn="l"/>
                <a:tab pos="1959293" algn="l"/>
                <a:tab pos="2691289" algn="l"/>
                <a:tab pos="2720816" algn="l"/>
                <a:tab pos="3309461" algn="l"/>
                <a:tab pos="3699510" algn="l"/>
                <a:tab pos="4697254" algn="l"/>
                <a:tab pos="4844891" algn="l"/>
                <a:tab pos="5103019" algn="l"/>
                <a:tab pos="5346382" algn="l"/>
                <a:tab pos="5642610" algn="l"/>
                <a:tab pos="6694170" algn="l"/>
                <a:tab pos="6962775" algn="l"/>
              </a:tabLst>
            </a:pP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Cla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ms,		</a:t>
            </a:r>
            <a:r>
              <a:rPr sz="2400" spc="-8" dirty="0">
                <a:solidFill>
                  <a:srgbClr val="76280A"/>
                </a:solidFill>
                <a:latin typeface="Times New Roman"/>
                <a:cs typeface="Times New Roman"/>
              </a:rPr>
              <a:t>w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h</a:t>
            </a:r>
            <a:r>
              <a:rPr sz="2400" spc="-8" dirty="0">
                <a:solidFill>
                  <a:srgbClr val="76280A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ch	are	statemen</a:t>
            </a:r>
            <a:r>
              <a:rPr sz="2400" spc="-11" dirty="0">
                <a:solidFill>
                  <a:srgbClr val="76280A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s		of		t</a:t>
            </a:r>
            <a:r>
              <a:rPr sz="2400" spc="-8" dirty="0">
                <a:solidFill>
                  <a:srgbClr val="76280A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chnical	facts  ex</a:t>
            </a:r>
            <a:r>
              <a:rPr sz="2400" spc="4" dirty="0">
                <a:solidFill>
                  <a:srgbClr val="76280A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re</a:t>
            </a:r>
            <a:r>
              <a:rPr sz="2400" spc="4" dirty="0">
                <a:solidFill>
                  <a:srgbClr val="76280A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sed	</a:t>
            </a:r>
            <a:r>
              <a:rPr sz="2400" spc="-11" dirty="0">
                <a:solidFill>
                  <a:srgbClr val="76280A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n	le</a:t>
            </a:r>
            <a:r>
              <a:rPr sz="2400" spc="-8" dirty="0">
                <a:solidFill>
                  <a:srgbClr val="76280A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al		term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,	related	</a:t>
            </a:r>
            <a:r>
              <a:rPr sz="2400" spc="-4" dirty="0">
                <a:solidFill>
                  <a:srgbClr val="76280A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o	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he	inventi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n	</a:t>
            </a:r>
            <a:r>
              <a:rPr sz="2400" spc="-8" dirty="0">
                <a:solidFill>
                  <a:srgbClr val="76280A"/>
                </a:solidFill>
                <a:latin typeface="Times New Roman"/>
                <a:cs typeface="Times New Roman"/>
              </a:rPr>
              <a:t>on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0975" marR="4763">
              <a:lnSpc>
                <a:spcPts val="2595"/>
              </a:lnSpc>
              <a:spcBef>
                <a:spcPts val="251"/>
              </a:spcBef>
            </a:pP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which legal </a:t>
            </a:r>
            <a:r>
              <a:rPr sz="2400" spc="-4" dirty="0">
                <a:solidFill>
                  <a:srgbClr val="76280A"/>
                </a:solidFill>
                <a:latin typeface="Times New Roman"/>
                <a:cs typeface="Times New Roman"/>
              </a:rPr>
              <a:t>proprietorship is being 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sought. </a:t>
            </a:r>
            <a:r>
              <a:rPr sz="2400" spc="-4" dirty="0">
                <a:solidFill>
                  <a:srgbClr val="76280A"/>
                </a:solidFill>
                <a:latin typeface="Times New Roman"/>
                <a:cs typeface="Times New Roman"/>
              </a:rPr>
              <a:t>therefore 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the  claims </a:t>
            </a:r>
            <a:r>
              <a:rPr sz="2400" spc="4" dirty="0">
                <a:solidFill>
                  <a:srgbClr val="76280A"/>
                </a:solidFill>
                <a:latin typeface="Times New Roman"/>
                <a:cs typeface="Times New Roman"/>
              </a:rPr>
              <a:t>have </a:t>
            </a:r>
            <a:r>
              <a:rPr sz="2400" spc="-4" dirty="0">
                <a:solidFill>
                  <a:srgbClr val="76280A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76280A"/>
                </a:solidFill>
                <a:latin typeface="Times New Roman"/>
                <a:cs typeface="Times New Roman"/>
              </a:rPr>
              <a:t>be drafted very</a:t>
            </a:r>
            <a:r>
              <a:rPr sz="2400" spc="-60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76280A"/>
                </a:solidFill>
                <a:latin typeface="Times New Roman"/>
                <a:cs typeface="Times New Roman"/>
              </a:rPr>
              <a:t>carefully.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37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510064" cy="1026795"/>
          </a:xfrm>
          <a:custGeom>
            <a:avLst/>
            <a:gdLst/>
            <a:ahLst/>
            <a:cxnLst/>
            <a:rect l="l" t="t" r="r" b="b"/>
            <a:pathLst>
              <a:path w="680085" h="1369060">
                <a:moveTo>
                  <a:pt x="0" y="1368552"/>
                </a:moveTo>
                <a:lnTo>
                  <a:pt x="679704" y="1368552"/>
                </a:lnTo>
                <a:lnTo>
                  <a:pt x="679704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9778" y="1117854"/>
            <a:ext cx="7425214" cy="4663440"/>
          </a:xfrm>
          <a:custGeom>
            <a:avLst/>
            <a:gdLst/>
            <a:ahLst/>
            <a:cxnLst/>
            <a:rect l="l" t="t" r="r" b="b"/>
            <a:pathLst>
              <a:path w="9900285" h="6217920">
                <a:moveTo>
                  <a:pt x="0" y="6217920"/>
                </a:moveTo>
                <a:lnTo>
                  <a:pt x="9899904" y="6217920"/>
                </a:lnTo>
                <a:lnTo>
                  <a:pt x="9899904" y="0"/>
                </a:lnTo>
                <a:lnTo>
                  <a:pt x="0" y="0"/>
                </a:lnTo>
                <a:lnTo>
                  <a:pt x="0" y="6217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778" y="1117854"/>
            <a:ext cx="7425214" cy="4663440"/>
          </a:xfrm>
          <a:custGeom>
            <a:avLst/>
            <a:gdLst/>
            <a:ahLst/>
            <a:cxnLst/>
            <a:rect l="l" t="t" r="r" b="b"/>
            <a:pathLst>
              <a:path w="9900285" h="6217920">
                <a:moveTo>
                  <a:pt x="0" y="6217920"/>
                </a:moveTo>
                <a:lnTo>
                  <a:pt x="9899904" y="6217920"/>
                </a:lnTo>
                <a:lnTo>
                  <a:pt x="9899904" y="0"/>
                </a:lnTo>
                <a:lnTo>
                  <a:pt x="0" y="0"/>
                </a:lnTo>
                <a:lnTo>
                  <a:pt x="0" y="6217920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5905" y="1260538"/>
            <a:ext cx="813435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dirty="0"/>
              <a:t>FORM -</a:t>
            </a:r>
            <a:r>
              <a:rPr sz="1500" spc="-79" dirty="0"/>
              <a:t> </a:t>
            </a:r>
            <a:r>
              <a:rPr sz="1500" dirty="0"/>
              <a:t>2</a:t>
            </a:r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3160966" y="1672018"/>
            <a:ext cx="2121694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500" spc="-41" dirty="0">
                <a:solidFill>
                  <a:prstClr val="black"/>
                </a:solidFill>
                <a:latin typeface="Times New Roman"/>
                <a:cs typeface="Times New Roman"/>
              </a:rPr>
              <a:t>PATENTS </a:t>
            </a:r>
            <a:r>
              <a:rPr sz="1500" spc="-26" dirty="0">
                <a:solidFill>
                  <a:prstClr val="black"/>
                </a:solidFill>
                <a:latin typeface="Times New Roman"/>
                <a:cs typeface="Times New Roman"/>
              </a:rPr>
              <a:t>ACT,</a:t>
            </a:r>
            <a:r>
              <a:rPr sz="1500" spc="-9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1970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740" y="2083499"/>
            <a:ext cx="4714399" cy="148229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249329" algn="ctr">
              <a:spcBef>
                <a:spcPts val="79"/>
              </a:spcBef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(39 of</a:t>
            </a:r>
            <a:r>
              <a:rPr sz="1500" spc="-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spc="4" dirty="0">
                <a:solidFill>
                  <a:prstClr val="black"/>
                </a:solidFill>
                <a:latin typeface="Times New Roman"/>
                <a:cs typeface="Times New Roman"/>
              </a:rPr>
              <a:t>1970)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257901" marR="3810" algn="ctr">
              <a:lnSpc>
                <a:spcPct val="180000"/>
              </a:lnSpc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COMPLETE</a:t>
            </a:r>
            <a:r>
              <a:rPr sz="1500" spc="-5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spc="-11" dirty="0">
                <a:solidFill>
                  <a:prstClr val="black"/>
                </a:solidFill>
                <a:latin typeface="Times New Roman"/>
                <a:cs typeface="Times New Roman"/>
              </a:rPr>
              <a:t>SPECIFICATION 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[SECTION </a:t>
            </a:r>
            <a:r>
              <a:rPr sz="1500" spc="4" dirty="0">
                <a:solidFill>
                  <a:prstClr val="black"/>
                </a:solidFill>
                <a:latin typeface="Times New Roman"/>
                <a:cs typeface="Times New Roman"/>
              </a:rPr>
              <a:t>10;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RULE</a:t>
            </a:r>
            <a:r>
              <a:rPr sz="1500" spc="-5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13]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525">
              <a:spcBef>
                <a:spcPts val="1440"/>
              </a:spcBef>
              <a:tabLst>
                <a:tab pos="482441" algn="l"/>
              </a:tabLst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1.	</a:t>
            </a:r>
            <a:r>
              <a:rPr sz="1500" spc="-15" dirty="0">
                <a:solidFill>
                  <a:prstClr val="black"/>
                </a:solidFill>
                <a:latin typeface="Times New Roman"/>
                <a:cs typeface="Times New Roman"/>
              </a:rPr>
              <a:t>Title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5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Invention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171" y="3729894"/>
            <a:ext cx="46958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2.</a:t>
            </a:r>
            <a:r>
              <a:rPr sz="1500" spc="30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(a)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7581" y="3729894"/>
            <a:ext cx="1992154" cy="106118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3828">
              <a:spcBef>
                <a:spcPts val="75"/>
              </a:spcBef>
            </a:pPr>
            <a:r>
              <a:rPr sz="1500" spc="-8" dirty="0">
                <a:solidFill>
                  <a:prstClr val="black"/>
                </a:solidFill>
                <a:latin typeface="Times New Roman"/>
                <a:cs typeface="Times New Roman"/>
              </a:rPr>
              <a:t>Name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500" spc="-8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Applicant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2426" indent="-353378">
              <a:spcBef>
                <a:spcPts val="1440"/>
              </a:spcBef>
              <a:buFontTx/>
              <a:buAutoNum type="alphaLcParenBoth" startAt="2"/>
              <a:tabLst>
                <a:tab pos="361950" algn="l"/>
                <a:tab pos="362903" algn="l"/>
              </a:tabLst>
            </a:pPr>
            <a:r>
              <a:rPr sz="1500" dirty="0">
                <a:solidFill>
                  <a:srgbClr val="76280A"/>
                </a:solidFill>
                <a:latin typeface="Times New Roman"/>
                <a:cs typeface="Times New Roman"/>
              </a:rPr>
              <a:t>Address of</a:t>
            </a:r>
            <a:r>
              <a:rPr sz="1500" spc="-153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76280A"/>
                </a:solidFill>
                <a:latin typeface="Times New Roman"/>
                <a:cs typeface="Times New Roman"/>
              </a:rPr>
              <a:t>Applicant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2426" indent="-353378">
              <a:spcBef>
                <a:spcPts val="1440"/>
              </a:spcBef>
              <a:buFontTx/>
              <a:buAutoNum type="alphaLcParenBoth" startAt="2"/>
              <a:tabLst>
                <a:tab pos="362426" algn="l"/>
                <a:tab pos="362903" algn="l"/>
              </a:tabLst>
            </a:pPr>
            <a:r>
              <a:rPr sz="1500" spc="-4" dirty="0">
                <a:solidFill>
                  <a:srgbClr val="76280A"/>
                </a:solidFill>
                <a:latin typeface="Times New Roman"/>
                <a:cs typeface="Times New Roman"/>
              </a:rPr>
              <a:t>Nationality:</a:t>
            </a:r>
            <a:r>
              <a:rPr sz="1500" spc="-38" dirty="0">
                <a:solidFill>
                  <a:srgbClr val="76280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76280A"/>
                </a:solidFill>
                <a:latin typeface="Times New Roman"/>
                <a:cs typeface="Times New Roman"/>
              </a:rPr>
              <a:t>Indian.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885" y="4964583"/>
            <a:ext cx="7113746" cy="6508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The following specification particularly describes the nature of this invention and the</a:t>
            </a:r>
            <a:r>
              <a:rPr sz="1500" spc="-22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Times New Roman"/>
                <a:cs typeface="Times New Roman"/>
              </a:rPr>
              <a:t>manner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8573" algn="ctr">
              <a:spcBef>
                <a:spcPts val="1444"/>
              </a:spcBef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in which it is to be</a:t>
            </a:r>
            <a:r>
              <a:rPr sz="1500" spc="-5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spc="-4" dirty="0">
                <a:solidFill>
                  <a:prstClr val="black"/>
                </a:solidFill>
                <a:latin typeface="Times New Roman"/>
                <a:cs typeface="Times New Roman"/>
              </a:rPr>
              <a:t>performed.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31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356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510064" cy="1026795"/>
          </a:xfrm>
          <a:custGeom>
            <a:avLst/>
            <a:gdLst/>
            <a:ahLst/>
            <a:cxnLst/>
            <a:rect l="l" t="t" r="r" b="b"/>
            <a:pathLst>
              <a:path w="680085" h="1369060">
                <a:moveTo>
                  <a:pt x="0" y="1368552"/>
                </a:moveTo>
                <a:lnTo>
                  <a:pt x="679704" y="1368552"/>
                </a:lnTo>
                <a:lnTo>
                  <a:pt x="679704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9778" y="1303020"/>
            <a:ext cx="7349490" cy="4396264"/>
          </a:xfrm>
          <a:custGeom>
            <a:avLst/>
            <a:gdLst/>
            <a:ahLst/>
            <a:cxnLst/>
            <a:rect l="l" t="t" r="r" b="b"/>
            <a:pathLst>
              <a:path w="9799320" h="5861685">
                <a:moveTo>
                  <a:pt x="0" y="5861304"/>
                </a:moveTo>
                <a:lnTo>
                  <a:pt x="9799320" y="5861304"/>
                </a:lnTo>
                <a:lnTo>
                  <a:pt x="9799320" y="0"/>
                </a:lnTo>
                <a:lnTo>
                  <a:pt x="0" y="0"/>
                </a:lnTo>
                <a:lnTo>
                  <a:pt x="0" y="5861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778" y="1303020"/>
            <a:ext cx="7349490" cy="4396264"/>
          </a:xfrm>
          <a:custGeom>
            <a:avLst/>
            <a:gdLst/>
            <a:ahLst/>
            <a:cxnLst/>
            <a:rect l="l" t="t" r="r" b="b"/>
            <a:pathLst>
              <a:path w="9799320" h="5861685">
                <a:moveTo>
                  <a:pt x="0" y="5861304"/>
                </a:moveTo>
                <a:lnTo>
                  <a:pt x="9799320" y="5861304"/>
                </a:lnTo>
                <a:lnTo>
                  <a:pt x="9799320" y="0"/>
                </a:lnTo>
                <a:lnTo>
                  <a:pt x="0" y="0"/>
                </a:lnTo>
                <a:lnTo>
                  <a:pt x="0" y="5861304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9812" y="1204721"/>
            <a:ext cx="6176772" cy="674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290" y="1281112"/>
            <a:ext cx="6680359" cy="1051730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180975" marR="3810" indent="-171450">
              <a:lnSpc>
                <a:spcPts val="2595"/>
              </a:lnSpc>
              <a:spcBef>
                <a:spcPts val="401"/>
              </a:spcBef>
              <a:buFont typeface="Arial"/>
              <a:buChar char="•"/>
              <a:tabLst>
                <a:tab pos="180975" algn="l"/>
              </a:tabLst>
            </a:pP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5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Documents to be submitted at the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filing.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following documents have to be submitted at</a:t>
            </a:r>
            <a:r>
              <a:rPr sz="2400"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 time of filing a patent</a:t>
            </a:r>
            <a:r>
              <a:rPr sz="2400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application: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290" y="4338885"/>
            <a:ext cx="1209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‘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309" y="2693003"/>
            <a:ext cx="6818948" cy="204911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97656" indent="-288608">
              <a:lnSpc>
                <a:spcPts val="2738"/>
              </a:lnSpc>
              <a:spcBef>
                <a:spcPts val="79"/>
              </a:spcBef>
              <a:buFontTx/>
              <a:buAutoNum type="alphaLcPeriod"/>
              <a:tabLst>
                <a:tab pos="298133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Form 1 - Application for the grant of</a:t>
            </a:r>
            <a:r>
              <a:rPr sz="2400" spc="-2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patent.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4801" indent="-305753">
              <a:lnSpc>
                <a:spcPts val="2591"/>
              </a:lnSpc>
              <a:buFontTx/>
              <a:buAutoNum type="alphaLcPeriod"/>
              <a:tabLst>
                <a:tab pos="315278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Form 2 - Provisional or Complete</a:t>
            </a:r>
            <a:r>
              <a:rPr sz="2400" spc="-8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Specification.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7656" indent="-288608">
              <a:lnSpc>
                <a:spcPts val="2591"/>
              </a:lnSpc>
              <a:buFontTx/>
              <a:buAutoNum type="alphaLcPeriod"/>
              <a:tabLst>
                <a:tab pos="298133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Form 3 - Statement and undertaking by the</a:t>
            </a:r>
            <a:r>
              <a:rPr sz="2400" spc="-9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applicant.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4801" indent="-305753">
              <a:lnSpc>
                <a:spcPts val="2591"/>
              </a:lnSpc>
              <a:buFontTx/>
              <a:buAutoNum type="alphaLcPeriod"/>
              <a:tabLst>
                <a:tab pos="315278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Form 5 - Declaration as to</a:t>
            </a:r>
            <a:r>
              <a:rPr sz="2400" spc="-5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inventorship.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8133" marR="105728" indent="-298133">
              <a:lnSpc>
                <a:spcPts val="2595"/>
              </a:lnSpc>
              <a:spcBef>
                <a:spcPts val="176"/>
              </a:spcBef>
              <a:buFontTx/>
              <a:buAutoNum type="alphaLcPeriod"/>
              <a:tabLst>
                <a:tab pos="298133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Form 26 - Authorization of patent agent or any</a:t>
            </a:r>
            <a:r>
              <a:rPr sz="2400" spc="-23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other  person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32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3529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755" y="1204721"/>
            <a:ext cx="3769614" cy="904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9290" y="1312698"/>
            <a:ext cx="3255645" cy="50542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225" b="1" spc="-4" dirty="0">
                <a:solidFill>
                  <a:srgbClr val="FFFFFF"/>
                </a:solidFill>
              </a:rPr>
              <a:t>B.P</a:t>
            </a:r>
            <a:r>
              <a:rPr sz="3225" b="1" spc="8" dirty="0">
                <a:solidFill>
                  <a:srgbClr val="FFFFFF"/>
                </a:solidFill>
              </a:rPr>
              <a:t>U</a:t>
            </a:r>
            <a:r>
              <a:rPr sz="3225" b="1" spc="-4" dirty="0">
                <a:solidFill>
                  <a:srgbClr val="FFFFFF"/>
                </a:solidFill>
              </a:rPr>
              <a:t>BLIC</a:t>
            </a:r>
            <a:r>
              <a:rPr sz="3225" b="1" spc="-236" dirty="0">
                <a:solidFill>
                  <a:srgbClr val="FFFFFF"/>
                </a:solidFill>
              </a:rPr>
              <a:t>A</a:t>
            </a:r>
            <a:r>
              <a:rPr sz="3225" b="1" spc="-4" dirty="0">
                <a:solidFill>
                  <a:srgbClr val="FFFFFF"/>
                </a:solidFill>
              </a:rPr>
              <a:t>TION</a:t>
            </a:r>
            <a:endParaRPr sz="3225"/>
          </a:p>
        </p:txBody>
      </p:sp>
      <p:sp>
        <p:nvSpPr>
          <p:cNvPr id="6" name="object 6"/>
          <p:cNvSpPr/>
          <p:nvPr/>
        </p:nvSpPr>
        <p:spPr>
          <a:xfrm>
            <a:off x="509778" y="2420875"/>
            <a:ext cx="7898130" cy="3339941"/>
          </a:xfrm>
          <a:custGeom>
            <a:avLst/>
            <a:gdLst/>
            <a:ahLst/>
            <a:cxnLst/>
            <a:rect l="l" t="t" r="r" b="b"/>
            <a:pathLst>
              <a:path w="10530840" h="4453255">
                <a:moveTo>
                  <a:pt x="0" y="4453128"/>
                </a:moveTo>
                <a:lnTo>
                  <a:pt x="10530840" y="4453128"/>
                </a:lnTo>
                <a:lnTo>
                  <a:pt x="10530840" y="0"/>
                </a:lnTo>
                <a:lnTo>
                  <a:pt x="0" y="0"/>
                </a:lnTo>
                <a:lnTo>
                  <a:pt x="0" y="4453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778" y="2420875"/>
            <a:ext cx="7898130" cy="3339941"/>
          </a:xfrm>
          <a:custGeom>
            <a:avLst/>
            <a:gdLst/>
            <a:ahLst/>
            <a:cxnLst/>
            <a:rect l="l" t="t" r="r" b="b"/>
            <a:pathLst>
              <a:path w="10530840" h="4453255">
                <a:moveTo>
                  <a:pt x="0" y="4453128"/>
                </a:moveTo>
                <a:lnTo>
                  <a:pt x="10530840" y="4453128"/>
                </a:lnTo>
                <a:lnTo>
                  <a:pt x="10530840" y="0"/>
                </a:lnTo>
                <a:lnTo>
                  <a:pt x="0" y="0"/>
                </a:lnTo>
                <a:lnTo>
                  <a:pt x="0" y="4453128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290" y="2810733"/>
            <a:ext cx="7782401" cy="2130807"/>
          </a:xfrm>
          <a:prstGeom prst="rect">
            <a:avLst/>
          </a:prstGeom>
        </p:spPr>
        <p:txBody>
          <a:bodyPr vert="horz" wrap="square" lIns="0" tIns="46196" rIns="0" bIns="0" rtlCol="0">
            <a:spAutoFit/>
          </a:bodyPr>
          <a:lstStyle/>
          <a:p>
            <a:pPr marL="180975" marR="3810" indent="-171450" algn="just">
              <a:lnSpc>
                <a:spcPct val="90000"/>
              </a:lnSpc>
              <a:spcBef>
                <a:spcPts val="363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patent application will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published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 expiry of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eighteen 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months after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the priority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date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. It can be published 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earlier,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if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such a request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made by the</a:t>
            </a:r>
            <a:r>
              <a:rPr sz="2400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applicant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</a:p>
          <a:p>
            <a:pPr marL="180975" marR="43814" indent="-171450" algn="just">
              <a:lnSpc>
                <a:spcPct val="90000"/>
              </a:lnSpc>
              <a:spcBef>
                <a:spcPts val="746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 publication, specification including drawings 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400" spc="-6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deposits  shall be open for public inspection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. The rights of the patentee  start </a:t>
            </a:r>
            <a:r>
              <a:rPr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after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patent</a:t>
            </a:r>
            <a:r>
              <a:rPr sz="24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grant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33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8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01517" y="1204721"/>
            <a:ext cx="2114550" cy="904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9290" y="1312698"/>
            <a:ext cx="4275773" cy="50542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225" spc="-4" dirty="0">
                <a:solidFill>
                  <a:srgbClr val="FFFFFF"/>
                </a:solidFill>
              </a:rPr>
              <a:t>C. Examination </a:t>
            </a:r>
            <a:r>
              <a:rPr sz="3225" b="1" spc="-4" dirty="0">
                <a:solidFill>
                  <a:srgbClr val="FFFFFF"/>
                </a:solidFill>
              </a:rPr>
              <a:t>of</a:t>
            </a:r>
            <a:r>
              <a:rPr sz="3225" b="1" spc="19" dirty="0">
                <a:solidFill>
                  <a:srgbClr val="FFFFFF"/>
                </a:solidFill>
              </a:rPr>
              <a:t> </a:t>
            </a:r>
            <a:r>
              <a:rPr sz="3225" b="1" spc="-4" dirty="0">
                <a:solidFill>
                  <a:srgbClr val="FFFFFF"/>
                </a:solidFill>
              </a:rPr>
              <a:t>Patent</a:t>
            </a:r>
            <a:endParaRPr sz="3225"/>
          </a:p>
        </p:txBody>
      </p:sp>
      <p:sp>
        <p:nvSpPr>
          <p:cNvPr id="6" name="object 6"/>
          <p:cNvSpPr/>
          <p:nvPr/>
        </p:nvSpPr>
        <p:spPr>
          <a:xfrm>
            <a:off x="509778" y="2420875"/>
            <a:ext cx="7537133" cy="3051809"/>
          </a:xfrm>
          <a:custGeom>
            <a:avLst/>
            <a:gdLst/>
            <a:ahLst/>
            <a:cxnLst/>
            <a:rect l="l" t="t" r="r" b="b"/>
            <a:pathLst>
              <a:path w="10049510" h="4069079">
                <a:moveTo>
                  <a:pt x="0" y="4069079"/>
                </a:moveTo>
                <a:lnTo>
                  <a:pt x="10049256" y="4069079"/>
                </a:lnTo>
                <a:lnTo>
                  <a:pt x="10049256" y="0"/>
                </a:lnTo>
                <a:lnTo>
                  <a:pt x="0" y="0"/>
                </a:lnTo>
                <a:lnTo>
                  <a:pt x="0" y="406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778" y="2420875"/>
            <a:ext cx="7537133" cy="3051809"/>
          </a:xfrm>
          <a:custGeom>
            <a:avLst/>
            <a:gdLst/>
            <a:ahLst/>
            <a:cxnLst/>
            <a:rect l="l" t="t" r="r" b="b"/>
            <a:pathLst>
              <a:path w="10049510" h="4069079">
                <a:moveTo>
                  <a:pt x="0" y="4069079"/>
                </a:moveTo>
                <a:lnTo>
                  <a:pt x="10049256" y="4069079"/>
                </a:lnTo>
                <a:lnTo>
                  <a:pt x="10049256" y="0"/>
                </a:lnTo>
                <a:lnTo>
                  <a:pt x="0" y="0"/>
                </a:lnTo>
                <a:lnTo>
                  <a:pt x="0" y="4069079"/>
                </a:lnTo>
                <a:close/>
              </a:path>
            </a:pathLst>
          </a:custGeom>
          <a:ln w="12191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871" y="2399251"/>
            <a:ext cx="7343775" cy="2041039"/>
          </a:xfrm>
          <a:prstGeom prst="rect">
            <a:avLst/>
          </a:prstGeom>
        </p:spPr>
        <p:txBody>
          <a:bodyPr vert="horz" wrap="square" lIns="0" tIns="46196" rIns="0" bIns="0" rtlCol="0">
            <a:spAutoFit/>
          </a:bodyPr>
          <a:lstStyle/>
          <a:p>
            <a:pPr marL="104299" marR="3810" indent="-95250" algn="just">
              <a:lnSpc>
                <a:spcPct val="90000"/>
              </a:lnSpc>
              <a:spcBef>
                <a:spcPts val="363"/>
              </a:spcBef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Patent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Application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method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or procedure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of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manufacturing substance will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 examined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only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after the  request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filed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 to the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patent </a:t>
            </a:r>
            <a:r>
              <a:rPr sz="2400" spc="-8" dirty="0">
                <a:solidFill>
                  <a:prstClr val="black"/>
                </a:solidFill>
                <a:latin typeface="Times New Roman"/>
                <a:cs typeface="Times New Roman"/>
              </a:rPr>
              <a:t>office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within 48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months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  date of patent application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within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12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months from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date </a:t>
            </a:r>
            <a:r>
              <a:rPr sz="2400" spc="-8" dirty="0">
                <a:solidFill>
                  <a:srgbClr val="FF0000"/>
                </a:solidFill>
                <a:latin typeface="Times New Roman"/>
                <a:cs typeface="Times New Roman"/>
              </a:rPr>
              <a:t>of 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commencement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patent amendment act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2002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whichever 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23" dirty="0">
                <a:solidFill>
                  <a:prstClr val="black"/>
                </a:solidFill>
                <a:latin typeface="Times New Roman"/>
                <a:cs typeface="Times New Roman"/>
              </a:rPr>
              <a:t>later.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34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03469" y="4174235"/>
            <a:ext cx="3143250" cy="1298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067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290" y="1312698"/>
            <a:ext cx="3086576" cy="50542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225" b="1" dirty="0">
                <a:solidFill>
                  <a:srgbClr val="FFFFFF"/>
                </a:solidFill>
              </a:rPr>
              <a:t>D.</a:t>
            </a:r>
            <a:r>
              <a:rPr sz="3225" b="1" spc="-79" dirty="0">
                <a:solidFill>
                  <a:srgbClr val="FFFFFF"/>
                </a:solidFill>
              </a:rPr>
              <a:t> </a:t>
            </a:r>
            <a:r>
              <a:rPr sz="3225" b="1" spc="-4" dirty="0">
                <a:solidFill>
                  <a:srgbClr val="FFFFFF"/>
                </a:solidFill>
              </a:rPr>
              <a:t>OPPOSITION</a:t>
            </a:r>
            <a:endParaRPr sz="3225"/>
          </a:p>
        </p:txBody>
      </p:sp>
      <p:sp>
        <p:nvSpPr>
          <p:cNvPr id="5" name="object 5"/>
          <p:cNvSpPr/>
          <p:nvPr/>
        </p:nvSpPr>
        <p:spPr>
          <a:xfrm>
            <a:off x="509778" y="2609470"/>
            <a:ext cx="7211378" cy="2699861"/>
          </a:xfrm>
          <a:custGeom>
            <a:avLst/>
            <a:gdLst/>
            <a:ahLst/>
            <a:cxnLst/>
            <a:rect l="l" t="t" r="r" b="b"/>
            <a:pathLst>
              <a:path w="9615170" h="3599815">
                <a:moveTo>
                  <a:pt x="0" y="3599687"/>
                </a:moveTo>
                <a:lnTo>
                  <a:pt x="9614916" y="3599687"/>
                </a:lnTo>
                <a:lnTo>
                  <a:pt x="9614916" y="0"/>
                </a:lnTo>
                <a:lnTo>
                  <a:pt x="0" y="0"/>
                </a:lnTo>
                <a:lnTo>
                  <a:pt x="0" y="35996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9778" y="2609470"/>
            <a:ext cx="7211378" cy="2699861"/>
          </a:xfrm>
          <a:custGeom>
            <a:avLst/>
            <a:gdLst/>
            <a:ahLst/>
            <a:cxnLst/>
            <a:rect l="l" t="t" r="r" b="b"/>
            <a:pathLst>
              <a:path w="9615170" h="3599815">
                <a:moveTo>
                  <a:pt x="0" y="3599687"/>
                </a:moveTo>
                <a:lnTo>
                  <a:pt x="9614916" y="3599687"/>
                </a:lnTo>
                <a:lnTo>
                  <a:pt x="9614916" y="0"/>
                </a:lnTo>
                <a:lnTo>
                  <a:pt x="0" y="0"/>
                </a:lnTo>
                <a:lnTo>
                  <a:pt x="0" y="3599687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900" y="2497454"/>
            <a:ext cx="643509" cy="843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7205" y="2464308"/>
            <a:ext cx="1489329" cy="902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1609" y="2464308"/>
            <a:ext cx="670941" cy="902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87626" y="2464308"/>
            <a:ext cx="3299841" cy="902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9290" y="2572321"/>
            <a:ext cx="6925628" cy="246904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80975" indent="-171450">
              <a:spcBef>
                <a:spcPts val="71"/>
              </a:spcBef>
              <a:buFont typeface="Arial"/>
              <a:buChar char="•"/>
              <a:tabLst>
                <a:tab pos="180975" algn="l"/>
              </a:tabLst>
            </a:pPr>
            <a:r>
              <a:rPr sz="3225" spc="-4" dirty="0">
                <a:solidFill>
                  <a:prstClr val="black"/>
                </a:solidFill>
                <a:latin typeface="Times New Roman"/>
                <a:cs typeface="Times New Roman"/>
              </a:rPr>
              <a:t>1. Pre-grant</a:t>
            </a:r>
            <a:r>
              <a:rPr sz="3225" spc="2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225" spc="-4" dirty="0">
                <a:solidFill>
                  <a:prstClr val="black"/>
                </a:solidFill>
                <a:latin typeface="Times New Roman"/>
                <a:cs typeface="Times New Roman"/>
              </a:rPr>
              <a:t>Opposition</a:t>
            </a:r>
            <a:endParaRPr sz="32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  <a:buFont typeface="Arial"/>
              <a:buChar char="•"/>
            </a:pPr>
            <a:endParaRPr sz="31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23875" marR="3810" lvl="1" indent="-171450">
              <a:lnSpc>
                <a:spcPct val="90000"/>
              </a:lnSpc>
              <a:buFont typeface="Arial"/>
              <a:buChar char="•"/>
              <a:tabLst>
                <a:tab pos="524351" algn="l"/>
              </a:tabLst>
            </a:pPr>
            <a:r>
              <a:rPr spc="-4" dirty="0">
                <a:solidFill>
                  <a:srgbClr val="001F5F"/>
                </a:solidFill>
                <a:latin typeface="Times New Roman"/>
                <a:cs typeface="Times New Roman"/>
              </a:rPr>
              <a:t>Any </a:t>
            </a:r>
            <a:r>
              <a:rPr dirty="0">
                <a:solidFill>
                  <a:srgbClr val="001F5F"/>
                </a:solidFill>
                <a:latin typeface="Times New Roman"/>
                <a:cs typeface="Times New Roman"/>
              </a:rPr>
              <a:t>person can </a:t>
            </a:r>
            <a:r>
              <a:rPr spc="-4" dirty="0">
                <a:solidFill>
                  <a:srgbClr val="001F5F"/>
                </a:solidFill>
                <a:latin typeface="Times New Roman"/>
                <a:cs typeface="Times New Roman"/>
              </a:rPr>
              <a:t>file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an opposition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grant of patent after the 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application has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been published</a:t>
            </a:r>
            <a:r>
              <a:rPr dirty="0">
                <a:solidFill>
                  <a:srgbClr val="001F5F"/>
                </a:solidFill>
                <a:latin typeface="Times New Roman"/>
                <a:cs typeface="Times New Roman"/>
              </a:rPr>
              <a:t>. </a:t>
            </a:r>
            <a:r>
              <a:rPr spc="-4" dirty="0">
                <a:solidFill>
                  <a:srgbClr val="001F5F"/>
                </a:solidFill>
                <a:latin typeface="Times New Roman"/>
                <a:cs typeface="Times New Roman"/>
              </a:rPr>
              <a:t>Opposition </a:t>
            </a:r>
            <a:r>
              <a:rPr spc="-8" dirty="0">
                <a:solidFill>
                  <a:srgbClr val="001F5F"/>
                </a:solidFill>
                <a:latin typeface="Times New Roman"/>
                <a:cs typeface="Times New Roman"/>
              </a:rPr>
              <a:t>may </a:t>
            </a:r>
            <a:r>
              <a:rPr dirty="0">
                <a:solidFill>
                  <a:srgbClr val="001F5F"/>
                </a:solidFill>
                <a:latin typeface="Times New Roman"/>
                <a:cs typeface="Times New Roman"/>
              </a:rPr>
              <a:t>be filed on any of the  following</a:t>
            </a:r>
            <a:r>
              <a:rPr spc="-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F"/>
                </a:solidFill>
                <a:latin typeface="Times New Roman"/>
                <a:cs typeface="Times New Roman"/>
              </a:rPr>
              <a:t>grounds: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39616" lvl="2" indent="-216218">
              <a:lnSpc>
                <a:spcPts val="1838"/>
              </a:lnSpc>
              <a:buFontTx/>
              <a:buAutoNum type="alphaLcPeriod"/>
              <a:tabLst>
                <a:tab pos="740093" algn="l"/>
              </a:tabLst>
            </a:pP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Non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compliance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patentability</a:t>
            </a:r>
            <a:r>
              <a:rPr spc="-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requirements</a:t>
            </a:r>
            <a:r>
              <a:rPr spc="-4" dirty="0">
                <a:solidFill>
                  <a:srgbClr val="001F5F"/>
                </a:solidFill>
                <a:latin typeface="Times New Roman"/>
                <a:cs typeface="Times New Roman"/>
              </a:rPr>
              <a:t>.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23875" marR="553879" lvl="2">
              <a:lnSpc>
                <a:spcPts val="1943"/>
              </a:lnSpc>
              <a:spcBef>
                <a:spcPts val="139"/>
              </a:spcBef>
              <a:buFontTx/>
              <a:buAutoNum type="alphaLcPeriod"/>
              <a:tabLst>
                <a:tab pos="752951" algn="l"/>
              </a:tabLst>
            </a:pP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Nondisclosure or </a:t>
            </a:r>
            <a:r>
              <a:rPr spc="-11" dirty="0">
                <a:solidFill>
                  <a:srgbClr val="FF0000"/>
                </a:solidFill>
                <a:latin typeface="Times New Roman"/>
                <a:cs typeface="Times New Roman"/>
              </a:rPr>
              <a:t>Wrongful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disclosure of genetic resources</a:t>
            </a:r>
            <a:r>
              <a:rPr spc="-14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F"/>
                </a:solidFill>
                <a:latin typeface="Times New Roman"/>
                <a:cs typeface="Times New Roman"/>
              </a:rPr>
              <a:t>or  traditional</a:t>
            </a:r>
            <a:r>
              <a:rPr spc="-38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F"/>
                </a:solidFill>
                <a:latin typeface="Times New Roman"/>
                <a:cs typeface="Times New Roman"/>
              </a:rPr>
              <a:t>knowledge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35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23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036" y="1380744"/>
            <a:ext cx="822960" cy="1005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637" y="1380744"/>
            <a:ext cx="1610487" cy="1005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0763" y="1380744"/>
            <a:ext cx="746379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2783" y="1380744"/>
            <a:ext cx="1649349" cy="1005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7772" y="1380744"/>
            <a:ext cx="2626614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9290" y="1500149"/>
            <a:ext cx="450437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dirty="0">
                <a:solidFill>
                  <a:srgbClr val="FFFFFF"/>
                </a:solidFill>
              </a:rPr>
              <a:t>2. </a:t>
            </a:r>
            <a:r>
              <a:rPr sz="3600" spc="-4" dirty="0">
                <a:solidFill>
                  <a:srgbClr val="FFFFFF"/>
                </a:solidFill>
              </a:rPr>
              <a:t>Post-grant</a:t>
            </a:r>
            <a:r>
              <a:rPr sz="3600" spc="-26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Opposition</a:t>
            </a:r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509779" y="2345437"/>
            <a:ext cx="7671911" cy="3202781"/>
          </a:xfrm>
          <a:custGeom>
            <a:avLst/>
            <a:gdLst/>
            <a:ahLst/>
            <a:cxnLst/>
            <a:rect l="l" t="t" r="r" b="b"/>
            <a:pathLst>
              <a:path w="10229215" h="4270375">
                <a:moveTo>
                  <a:pt x="0" y="4270248"/>
                </a:moveTo>
                <a:lnTo>
                  <a:pt x="10229088" y="4270248"/>
                </a:lnTo>
                <a:lnTo>
                  <a:pt x="10229088" y="0"/>
                </a:lnTo>
                <a:lnTo>
                  <a:pt x="0" y="0"/>
                </a:lnTo>
                <a:lnTo>
                  <a:pt x="0" y="4270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9779" y="2345437"/>
            <a:ext cx="7671911" cy="3202781"/>
          </a:xfrm>
          <a:custGeom>
            <a:avLst/>
            <a:gdLst/>
            <a:ahLst/>
            <a:cxnLst/>
            <a:rect l="l" t="t" r="r" b="b"/>
            <a:pathLst>
              <a:path w="10229215" h="4270375">
                <a:moveTo>
                  <a:pt x="0" y="4270248"/>
                </a:moveTo>
                <a:lnTo>
                  <a:pt x="10229088" y="4270248"/>
                </a:lnTo>
                <a:lnTo>
                  <a:pt x="10229088" y="0"/>
                </a:lnTo>
                <a:lnTo>
                  <a:pt x="0" y="0"/>
                </a:lnTo>
                <a:lnTo>
                  <a:pt x="0" y="4270248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290" y="2335245"/>
            <a:ext cx="7526655" cy="2977578"/>
          </a:xfrm>
          <a:prstGeom prst="rect">
            <a:avLst/>
          </a:prstGeom>
        </p:spPr>
        <p:txBody>
          <a:bodyPr vert="horz" wrap="square" lIns="0" tIns="40481" rIns="0" bIns="0" rtlCol="0">
            <a:spAutoFit/>
          </a:bodyPr>
          <a:lstStyle/>
          <a:p>
            <a:pPr marL="9525" marR="3810">
              <a:lnSpc>
                <a:spcPts val="1943"/>
              </a:lnSpc>
              <a:spcBef>
                <a:spcPts val="319"/>
              </a:spcBef>
            </a:pPr>
            <a:r>
              <a:rPr spc="-4" dirty="0">
                <a:solidFill>
                  <a:srgbClr val="333333"/>
                </a:solidFill>
                <a:latin typeface="Times New Roman"/>
                <a:cs typeface="Times New Roman"/>
              </a:rPr>
              <a:t>Any person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can file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an opposition within a period twelve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months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after the grant</a:t>
            </a:r>
            <a:r>
              <a:rPr spc="-1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of  a patent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. It can be filed based on the following</a:t>
            </a:r>
            <a:r>
              <a:rPr spc="-83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grounds: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20980" indent="-211931">
              <a:lnSpc>
                <a:spcPts val="1808"/>
              </a:lnSpc>
              <a:buFontTx/>
              <a:buAutoNum type="alphaLcPeriod"/>
              <a:tabLst>
                <a:tab pos="221456" algn="l"/>
              </a:tabLst>
            </a:pPr>
            <a:r>
              <a:rPr spc="-11" dirty="0">
                <a:solidFill>
                  <a:srgbClr val="FF0000"/>
                </a:solidFill>
                <a:latin typeface="Times New Roman"/>
                <a:cs typeface="Times New Roman"/>
              </a:rPr>
              <a:t>Wrongful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obtainment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of the invention by the</a:t>
            </a:r>
            <a:r>
              <a:rPr spc="-49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333333"/>
                </a:solidFill>
                <a:latin typeface="Times New Roman"/>
                <a:cs typeface="Times New Roman"/>
              </a:rPr>
              <a:t>inventor.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38125" indent="-228600">
              <a:lnSpc>
                <a:spcPts val="1943"/>
              </a:lnSpc>
              <a:buFontTx/>
              <a:buAutoNum type="alphaLcPeriod"/>
              <a:tabLst>
                <a:tab pos="238125" algn="l"/>
              </a:tabLst>
            </a:pPr>
            <a:r>
              <a:rPr spc="-4" dirty="0">
                <a:solidFill>
                  <a:srgbClr val="333333"/>
                </a:solidFill>
                <a:latin typeface="Times New Roman"/>
                <a:cs typeface="Times New Roman"/>
              </a:rPr>
              <a:t>Publication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of the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claimed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invention before the priority</a:t>
            </a:r>
            <a:r>
              <a:rPr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date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.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25266" indent="-216218">
              <a:lnSpc>
                <a:spcPts val="1946"/>
              </a:lnSpc>
              <a:buFontTx/>
              <a:buAutoNum type="alphaLcPeriod"/>
              <a:tabLst>
                <a:tab pos="225743" algn="l"/>
              </a:tabLst>
            </a:pP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Sale or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Import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of the invention </a:t>
            </a:r>
            <a:r>
              <a:rPr spc="-4" dirty="0">
                <a:solidFill>
                  <a:srgbClr val="333333"/>
                </a:solidFill>
                <a:latin typeface="Times New Roman"/>
                <a:cs typeface="Times New Roman"/>
              </a:rPr>
              <a:t>before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the priority</a:t>
            </a:r>
            <a:r>
              <a:rPr spc="-10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date.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38125" indent="-228600">
              <a:lnSpc>
                <a:spcPts val="1946"/>
              </a:lnSpc>
              <a:buFontTx/>
              <a:buAutoNum type="alphaLcPeriod"/>
              <a:tabLst>
                <a:tab pos="238125" algn="l"/>
              </a:tabLst>
            </a:pP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Public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use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or display of the</a:t>
            </a:r>
            <a:r>
              <a:rPr spc="-5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invention.</a:t>
            </a:r>
          </a:p>
          <a:p>
            <a:pPr marL="220980" indent="-211931">
              <a:lnSpc>
                <a:spcPts val="1943"/>
              </a:lnSpc>
              <a:buFontTx/>
              <a:buAutoNum type="alphaLcPeriod"/>
              <a:tabLst>
                <a:tab pos="221456" algn="l"/>
              </a:tabLst>
            </a:pP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The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invention </a:t>
            </a:r>
            <a:r>
              <a:rPr spc="-8" dirty="0">
                <a:solidFill>
                  <a:srgbClr val="FF0000"/>
                </a:solidFill>
                <a:latin typeface="Times New Roman"/>
                <a:cs typeface="Times New Roman"/>
              </a:rPr>
              <a:t>doesn’t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satisfy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patentability</a:t>
            </a:r>
            <a:r>
              <a:rPr spc="-6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requirements.</a:t>
            </a:r>
            <a:endParaRPr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99549" indent="-190500">
              <a:lnSpc>
                <a:spcPts val="1943"/>
              </a:lnSpc>
              <a:buFontTx/>
              <a:buAutoNum type="alphaLcPeriod"/>
              <a:tabLst>
                <a:tab pos="200025" algn="l"/>
              </a:tabLst>
            </a:pP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Disclosure of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false information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patent</a:t>
            </a:r>
            <a:r>
              <a:rPr spc="-6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pc="-8" dirty="0">
                <a:solidFill>
                  <a:srgbClr val="333333"/>
                </a:solidFill>
                <a:latin typeface="Times New Roman"/>
                <a:cs typeface="Times New Roman"/>
              </a:rPr>
              <a:t>office.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525" marR="49530">
              <a:lnSpc>
                <a:spcPts val="1943"/>
              </a:lnSpc>
              <a:spcBef>
                <a:spcPts val="139"/>
              </a:spcBef>
              <a:buFontTx/>
              <a:buAutoNum type="alphaLcPeriod"/>
              <a:tabLst>
                <a:tab pos="225743" algn="l"/>
              </a:tabLst>
            </a:pP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Application for the invention </a:t>
            </a:r>
            <a:r>
              <a:rPr spc="-4" dirty="0">
                <a:solidFill>
                  <a:srgbClr val="333333"/>
                </a:solidFill>
                <a:latin typeface="Times New Roman"/>
                <a:cs typeface="Times New Roman"/>
              </a:rPr>
              <a:t>is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not filed within twelve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months</a:t>
            </a:r>
            <a:r>
              <a:rPr spc="-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from the date</a:t>
            </a:r>
            <a:r>
              <a:rPr spc="-16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of  convention</a:t>
            </a:r>
            <a:r>
              <a:rPr spc="-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application.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38125" indent="-228600">
              <a:lnSpc>
                <a:spcPts val="1811"/>
              </a:lnSpc>
              <a:buFontTx/>
              <a:buAutoNum type="alphaLcPeriod"/>
              <a:tabLst>
                <a:tab pos="238125" algn="l"/>
              </a:tabLst>
            </a:pP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Nondisclosure or wrongful disclosure of the biological</a:t>
            </a:r>
            <a:r>
              <a:rPr spc="-9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source.</a:t>
            </a:r>
          </a:p>
          <a:p>
            <a:pPr marL="9525">
              <a:lnSpc>
                <a:spcPts val="2051"/>
              </a:lnSpc>
            </a:pP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. Invention </a:t>
            </a:r>
            <a:r>
              <a:rPr spc="-4" dirty="0">
                <a:solidFill>
                  <a:srgbClr val="FF0000"/>
                </a:solidFill>
                <a:latin typeface="Times New Roman"/>
                <a:cs typeface="Times New Roman"/>
              </a:rPr>
              <a:t>is anticipated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by traditional</a:t>
            </a:r>
            <a:r>
              <a:rPr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knowledge.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36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549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</a:rPr>
              <a:t>Ethics in </a:t>
            </a:r>
            <a:r>
              <a:rPr lang="en-IN" sz="2500" dirty="0">
                <a:latin typeface="Times New Roman" panose="02020603050405020304" pitchFamily="18" charset="0"/>
              </a:rPr>
              <a:t>Production</a:t>
            </a:r>
          </a:p>
          <a:p>
            <a:pPr lvl="1" algn="just"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Defective products</a:t>
            </a:r>
          </a:p>
          <a:p>
            <a:pPr lvl="1" algn="just">
              <a:lnSpc>
                <a:spcPct val="150000"/>
              </a:lnSpc>
            </a:pP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Product testing ethics</a:t>
            </a:r>
          </a:p>
          <a:p>
            <a:pPr lvl="1" algn="just">
              <a:lnSpc>
                <a:spcPct val="150000"/>
              </a:lnSpc>
            </a:pPr>
            <a:r>
              <a:rPr lang="en-IN" sz="1800" i="0" u="none" strike="noStrike" baseline="0" dirty="0">
                <a:latin typeface="Times New Roman" panose="02020603050405020304" pitchFamily="18" charset="0"/>
              </a:rPr>
              <a:t>Ethical problems </a:t>
            </a:r>
            <a:r>
              <a:rPr lang="en-IN" sz="180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arising out of new technologies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200" i="0" u="none" strike="noStrike" baseline="0" dirty="0">
                <a:latin typeface="Times New Roman" panose="02020603050405020304" pitchFamily="18" charset="0"/>
              </a:rPr>
              <a:t>Ethics in IPR</a:t>
            </a:r>
          </a:p>
          <a:p>
            <a:pPr lvl="1" algn="just">
              <a:lnSpc>
                <a:spcPct val="150000"/>
              </a:lnSpc>
            </a:pP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Misusing Patents</a:t>
            </a:r>
          </a:p>
          <a:p>
            <a:pPr lvl="1" algn="just"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Misusing Copyrights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11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562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37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5497" y="953260"/>
            <a:ext cx="7491222" cy="4985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163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290" y="1312698"/>
            <a:ext cx="1978819" cy="50542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225" spc="-4" dirty="0">
                <a:solidFill>
                  <a:srgbClr val="FFFFFF"/>
                </a:solidFill>
              </a:rPr>
              <a:t>E.</a:t>
            </a:r>
            <a:r>
              <a:rPr sz="3225" spc="-53" dirty="0">
                <a:solidFill>
                  <a:srgbClr val="FFFFFF"/>
                </a:solidFill>
              </a:rPr>
              <a:t> </a:t>
            </a:r>
            <a:r>
              <a:rPr sz="3225" spc="-30" dirty="0">
                <a:solidFill>
                  <a:srgbClr val="FFFFFF"/>
                </a:solidFill>
              </a:rPr>
              <a:t>GRANT:</a:t>
            </a:r>
            <a:endParaRPr sz="3225"/>
          </a:p>
        </p:txBody>
      </p:sp>
      <p:sp>
        <p:nvSpPr>
          <p:cNvPr id="5" name="object 5"/>
          <p:cNvSpPr/>
          <p:nvPr/>
        </p:nvSpPr>
        <p:spPr>
          <a:xfrm>
            <a:off x="509778" y="2609470"/>
            <a:ext cx="7211378" cy="2699861"/>
          </a:xfrm>
          <a:custGeom>
            <a:avLst/>
            <a:gdLst/>
            <a:ahLst/>
            <a:cxnLst/>
            <a:rect l="l" t="t" r="r" b="b"/>
            <a:pathLst>
              <a:path w="9615170" h="3599815">
                <a:moveTo>
                  <a:pt x="0" y="3599687"/>
                </a:moveTo>
                <a:lnTo>
                  <a:pt x="9614916" y="3599687"/>
                </a:lnTo>
                <a:lnTo>
                  <a:pt x="9614916" y="0"/>
                </a:lnTo>
                <a:lnTo>
                  <a:pt x="0" y="0"/>
                </a:lnTo>
                <a:lnTo>
                  <a:pt x="0" y="35996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9778" y="2609470"/>
            <a:ext cx="7211378" cy="2699861"/>
          </a:xfrm>
          <a:custGeom>
            <a:avLst/>
            <a:gdLst/>
            <a:ahLst/>
            <a:cxnLst/>
            <a:rect l="l" t="t" r="r" b="b"/>
            <a:pathLst>
              <a:path w="9615170" h="3599815">
                <a:moveTo>
                  <a:pt x="0" y="3599687"/>
                </a:moveTo>
                <a:lnTo>
                  <a:pt x="9614916" y="3599687"/>
                </a:lnTo>
                <a:lnTo>
                  <a:pt x="9614916" y="0"/>
                </a:lnTo>
                <a:lnTo>
                  <a:pt x="0" y="0"/>
                </a:lnTo>
                <a:lnTo>
                  <a:pt x="0" y="3599687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290" y="2588324"/>
            <a:ext cx="7094220" cy="1805270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180975" marR="3810" indent="-171450">
              <a:lnSpc>
                <a:spcPts val="2595"/>
              </a:lnSpc>
              <a:spcBef>
                <a:spcPts val="401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If the application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satisfies all the requirements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 of the  patent act,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application is said to be in order for</a:t>
            </a:r>
            <a:r>
              <a:rPr sz="2400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grant.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0975" marR="365284" indent="-171450">
              <a:lnSpc>
                <a:spcPct val="90000"/>
              </a:lnSpc>
              <a:spcBef>
                <a:spcPts val="705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granted patent gives the patent holder the</a:t>
            </a:r>
            <a:r>
              <a:rPr sz="2400" spc="-18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exclusive 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right to make, use, sell, </a:t>
            </a:r>
            <a:r>
              <a:rPr sz="2400" spc="-11" dirty="0">
                <a:solidFill>
                  <a:srgbClr val="FF0000"/>
                </a:solidFill>
                <a:latin typeface="Times New Roman"/>
                <a:cs typeface="Times New Roman"/>
              </a:rPr>
              <a:t>offer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for sale and import the  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product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or use the</a:t>
            </a:r>
            <a:r>
              <a:rPr sz="2400" spc="-5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process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38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3083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39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8670" y="1002410"/>
            <a:ext cx="6549390" cy="4854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638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9486" y="1057275"/>
            <a:ext cx="7587234" cy="4727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40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93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9339" y="405382"/>
            <a:ext cx="4445508" cy="6452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8320" y="0"/>
            <a:ext cx="40081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C000"/>
                </a:solidFill>
                <a:latin typeface="Times New Roman"/>
                <a:cs typeface="Times New Roman"/>
              </a:rPr>
              <a:t>Certificate of</a:t>
            </a:r>
            <a:r>
              <a:rPr sz="3200" b="1" spc="-9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3200" b="1" spc="-80" dirty="0">
                <a:solidFill>
                  <a:srgbClr val="FFC000"/>
                </a:solidFill>
                <a:latin typeface="Times New Roman"/>
                <a:cs typeface="Times New Roman"/>
              </a:rPr>
              <a:t>PATENT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Madhusudan Rao</a:t>
            </a:r>
            <a:r>
              <a:rPr spc="-60" dirty="0"/>
              <a:t> </a:t>
            </a:r>
            <a:r>
              <a:rPr spc="-50" dirty="0"/>
              <a:t>.D.V.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114</a:t>
            </a:fld>
            <a:endParaRPr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80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16408"/>
            <a:ext cx="8686800" cy="5925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115</a:t>
            </a:fld>
            <a:endParaRPr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919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 fontAlgn="base"/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are based on </a:t>
            </a:r>
            <a:r>
              <a:rPr lang="en-US" sz="2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values, </a:t>
            </a: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 generally accepted norms of good or bad and ‘right’ or ‘wrong’ practices.</a:t>
            </a:r>
            <a:endParaRPr lang="en-US" sz="22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the </a:t>
            </a:r>
            <a:r>
              <a:rPr lang="en-US" sz="2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customs, traditions, standards, and attributes</a:t>
            </a: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may </a:t>
            </a:r>
            <a:r>
              <a:rPr lang="en-US" sz="2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ways and means for better and optimum business performance.</a:t>
            </a:r>
          </a:p>
          <a:p>
            <a:pPr algn="just" fontAlgn="base"/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provide </a:t>
            </a:r>
            <a:r>
              <a:rPr lang="en-US" sz="2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basic guidelines and parameters towards most appropriate perfections in business scenario</a:t>
            </a: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is concerned </a:t>
            </a:r>
            <a:r>
              <a:rPr lang="en-US" sz="2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basically the study of human </a:t>
            </a:r>
            <a:r>
              <a:rPr lang="en-US" sz="2200" b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conducts</a:t>
            </a: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is a philosophy </a:t>
            </a:r>
            <a:r>
              <a:rPr lang="en-US" sz="2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standards and norms to make mutual interactions </a:t>
            </a: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b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individual and group </a:t>
            </a: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sz="22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offers </a:t>
            </a:r>
            <a:r>
              <a:rPr lang="en-US" sz="2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establish the norms and directional approaches for making an appropriate code of conducts </a:t>
            </a:r>
            <a:r>
              <a:rPr lang="en-US" sz="2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business.</a:t>
            </a:r>
          </a:p>
          <a:p>
            <a:pPr algn="just">
              <a:lnSpc>
                <a:spcPct val="150000"/>
              </a:lnSpc>
            </a:pPr>
            <a:endParaRPr lang="en-US" sz="2500" i="0" u="none" strike="noStrike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12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756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Business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 fontAlgn="base"/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are </a:t>
            </a:r>
            <a:r>
              <a:rPr lang="en-US" sz="23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concepts, thoughts and standards as contributed as well as generated by Indian ethos</a:t>
            </a:r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may be </a:t>
            </a:r>
            <a:r>
              <a:rPr lang="en-US" sz="23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‘Art’ as well as ‘Science’</a:t>
            </a:r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also.</a:t>
            </a:r>
            <a:endParaRPr lang="en-US" sz="23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basically inspire the </a:t>
            </a:r>
            <a:r>
              <a:rPr lang="en-US" sz="23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values, standards and norms of professionalism in business for the well-being of customers</a:t>
            </a:r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3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is </a:t>
            </a:r>
            <a:r>
              <a:rPr lang="en-US" sz="23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motivate and is consistently </a:t>
            </a:r>
            <a:r>
              <a:rPr lang="en-US" sz="23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related with the concept of service motives for the customers’ view point.</a:t>
            </a:r>
          </a:p>
          <a:p>
            <a:pPr algn="l" fontAlgn="base"/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shows the </a:t>
            </a:r>
            <a:r>
              <a:rPr lang="en-US" sz="23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and </a:t>
            </a:r>
            <a:r>
              <a:rPr lang="en-US" sz="2300" b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standpoint </a:t>
            </a:r>
            <a:r>
              <a:rPr lang="en-US" sz="23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ways </a:t>
            </a:r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means for most excellences in customization.</a:t>
            </a:r>
            <a:endParaRPr lang="en-US" sz="23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ethics aims to </a:t>
            </a:r>
            <a:r>
              <a:rPr lang="en-US" sz="23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emphasize more on social responsibility of business towards society</a:t>
            </a:r>
            <a:r>
              <a:rPr lang="en-US" sz="23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b="0" dirty="0">
              <a:solidFill>
                <a:srgbClr val="42414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lnSpc>
                <a:spcPct val="150000"/>
              </a:lnSpc>
              <a:buNone/>
            </a:pPr>
            <a:endParaRPr lang="en-US" sz="2500" i="0" u="none" strike="noStrike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13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103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256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Business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206"/>
            <a:ext cx="8229600" cy="5120086"/>
          </a:xfrm>
        </p:spPr>
        <p:txBody>
          <a:bodyPr>
            <a:normAutofit fontScale="77500" lnSpcReduction="20000"/>
          </a:bodyPr>
          <a:lstStyle/>
          <a:p>
            <a:pPr fontAlgn="base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Ensure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legality of business activities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Customer orientation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Supplying good quality product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Price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Following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rules and regulations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Employer-employee relationship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Avoiding fraud and cheating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Environmental issues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Avoiding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artificial shortage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Avoiding harmful competition</a:t>
            </a:r>
            <a:endParaRPr lang="en-US" sz="2500" i="0" u="none" strike="noStrike" dirty="0">
              <a:solidFill>
                <a:srgbClr val="FF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14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73354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256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 of Business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206"/>
            <a:ext cx="8229600" cy="5120086"/>
          </a:xfrm>
        </p:spPr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Formal Code of Conduct</a:t>
            </a:r>
          </a:p>
          <a:p>
            <a:pPr algn="just" fontAlgn="base">
              <a:lnSpc>
                <a:spcPct val="150000"/>
              </a:lnSpc>
            </a:pP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Ethics Committee</a:t>
            </a:r>
          </a:p>
          <a:p>
            <a:pPr algn="just" fontAlgn="base">
              <a:lnSpc>
                <a:spcPct val="150000"/>
              </a:lnSpc>
            </a:pP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Ethical Communication System</a:t>
            </a:r>
          </a:p>
          <a:p>
            <a:pPr algn="just" fontAlgn="base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Ethics Office with Ethical Officers</a:t>
            </a:r>
          </a:p>
          <a:p>
            <a:pPr algn="just" fontAlgn="base">
              <a:lnSpc>
                <a:spcPct val="150000"/>
              </a:lnSpc>
            </a:pP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Ethics Training </a:t>
            </a:r>
            <a:r>
              <a:rPr lang="en-US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Programme</a:t>
            </a:r>
            <a:endParaRPr lang="en-US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Monitoring</a:t>
            </a:r>
            <a:endParaRPr lang="en-US" sz="2200" i="0" u="none" strike="noStrike" dirty="0">
              <a:solidFill>
                <a:srgbClr val="FF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15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44563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Workplace ethics are the </a:t>
            </a:r>
            <a:r>
              <a:rPr lang="en-US" sz="25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of values, moral principles, and standards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need to be followed by </a:t>
            </a:r>
            <a:r>
              <a:rPr lang="en-US" sz="25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employers and employees in the workplace. </a:t>
            </a:r>
          </a:p>
          <a:p>
            <a:pPr algn="just">
              <a:lnSpc>
                <a:spcPct val="150000"/>
              </a:lnSpc>
            </a:pPr>
            <a:r>
              <a:rPr lang="en-US" sz="2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the </a:t>
            </a:r>
            <a:r>
              <a:rPr lang="en-US" sz="25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of rules and regulations 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need to be followed by </a:t>
            </a:r>
            <a:r>
              <a:rPr lang="en-US" sz="25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staff of the workplace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16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5355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Ethical Behaviors in The Workplace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Obey The </a:t>
            </a:r>
            <a:r>
              <a:rPr lang="en-US" sz="1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Company’s Rules &amp; Regulation</a:t>
            </a:r>
          </a:p>
          <a:p>
            <a:pPr algn="just">
              <a:lnSpc>
                <a:spcPct val="150000"/>
              </a:lnSpc>
            </a:pPr>
            <a:r>
              <a:rPr lang="en-IN" sz="1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Communicate Effectively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IN" sz="1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Relationships</a:t>
            </a:r>
            <a:endParaRPr lang="en-US" sz="180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 </a:t>
            </a:r>
            <a:r>
              <a:rPr lang="en-IN" sz="1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IN" sz="1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Accountable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endParaRPr lang="en-US" sz="180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Respect </a:t>
            </a:r>
            <a:r>
              <a:rPr lang="en-IN" sz="1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IN" sz="180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Colleagues</a:t>
            </a:r>
            <a:endParaRPr lang="en-US" sz="180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17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1275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of </a:t>
            </a:r>
            <a:r>
              <a:rPr lang="en-US" b="1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unethical 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Behaviors in The Workplace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Lies</a:t>
            </a:r>
          </a:p>
          <a:p>
            <a:pPr algn="just">
              <a:lnSpc>
                <a:spcPct val="150000"/>
              </a:lnSpc>
            </a:pPr>
            <a:r>
              <a:rPr lang="en-US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Taking Credit for Others Hard Wor</a:t>
            </a:r>
            <a:r>
              <a:rPr lang="en-US" sz="2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Verbal Harassment/Abuse</a:t>
            </a:r>
          </a:p>
          <a:p>
            <a:pPr algn="just">
              <a:lnSpc>
                <a:spcPct val="150000"/>
              </a:lnSpc>
            </a:pPr>
            <a:r>
              <a:rPr lang="en-IN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Violence</a:t>
            </a:r>
            <a:endParaRPr lang="en-I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Non-Office Related Work</a:t>
            </a:r>
          </a:p>
          <a:p>
            <a:pPr algn="just">
              <a:lnSpc>
                <a:spcPct val="150000"/>
              </a:lnSpc>
            </a:pPr>
            <a:r>
              <a:rPr lang="en-IN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Extended Breaks</a:t>
            </a:r>
            <a:endParaRPr lang="en-I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</a:p>
          <a:p>
            <a:pPr algn="just">
              <a:lnSpc>
                <a:spcPct val="150000"/>
              </a:lnSpc>
            </a:pPr>
            <a:r>
              <a:rPr lang="en-IN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Corrupt Practices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18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662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7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Solve </a:t>
            </a:r>
            <a:r>
              <a:rPr lang="en-US" sz="37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Unethica</a:t>
            </a:r>
            <a:r>
              <a:rPr lang="en-US" sz="37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Issues at the Workplace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5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 Rules</a:t>
            </a:r>
          </a:p>
          <a:p>
            <a:pPr algn="just">
              <a:lnSpc>
                <a:spcPct val="150000"/>
              </a:lnSpc>
            </a:pPr>
            <a:r>
              <a:rPr lang="en-IN" sz="25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Accept Feedback/Complaint</a:t>
            </a:r>
          </a:p>
          <a:p>
            <a:pPr algn="just">
              <a:lnSpc>
                <a:spcPct val="150000"/>
              </a:lnSpc>
            </a:pPr>
            <a:r>
              <a:rPr lang="en-US" sz="25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US" sz="25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consequences for unethical behaviors</a:t>
            </a:r>
          </a:p>
          <a:p>
            <a:pPr algn="just">
              <a:lnSpc>
                <a:spcPct val="150000"/>
              </a:lnSpc>
            </a:pPr>
            <a:r>
              <a:rPr lang="en-IN" sz="25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Action</a:t>
            </a:r>
            <a:endParaRPr lang="en-IN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19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494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C:\Users\hp\Desktop\PMPE IMAGES\Syllabu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4"/>
            <a:ext cx="7858148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979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Characteristics of a Good Work Ethics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1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good ethical framework can help guide your company through times of increased </a:t>
            </a:r>
            <a:r>
              <a:rPr lang="en-US" sz="180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growth </a:t>
            </a:r>
            <a:r>
              <a:rPr lang="en-US" sz="1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organizational change, and decreases your firm's susceptibility to misconduct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Reliability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Dedication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Productivity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Cooperation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20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2430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304800"/>
            <a:ext cx="6347713" cy="63699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of Conduct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0996"/>
            <a:ext cx="7086601" cy="4363031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also known as </a:t>
            </a:r>
            <a:r>
              <a:rPr lang="en-US" sz="26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of business</a:t>
            </a:r>
          </a:p>
          <a:p>
            <a:pPr algn="just">
              <a:lnSpc>
                <a:spcPct val="150000"/>
              </a:lnSpc>
            </a:pPr>
            <a:r>
              <a:rPr lang="en-US" sz="2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of conduct is a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of rules which is commonly written for employees of a company,</a:t>
            </a:r>
            <a:r>
              <a:rPr lang="en-US" sz="2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protects the </a:t>
            </a:r>
            <a:r>
              <a:rPr 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endParaRPr lang="en-US" sz="2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 Code of Conduct</a:t>
            </a:r>
            <a:r>
              <a:rPr lang="en-US" sz="2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an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official document that clearly defines how a company's employees should behave in the workplace on a day-to-day</a:t>
            </a:r>
            <a:r>
              <a:rPr lang="en-US" sz="2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basis.</a:t>
            </a:r>
          </a:p>
          <a:p>
            <a:pPr marL="109728" indent="0" algn="just">
              <a:lnSpc>
                <a:spcPct val="150000"/>
              </a:lnSpc>
              <a:buNone/>
            </a:pPr>
            <a:endParaRPr lang="en-US" sz="1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21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9676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of Conduct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245291"/>
          </a:xfrm>
        </p:spPr>
        <p:txBody>
          <a:bodyPr>
            <a:normAutofit fontScale="92500" lnSpcReduction="10000"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code of conduct includes the following 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I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Company Values</a:t>
            </a:r>
            <a:endParaRPr lang="en-IN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Accurate and timely disclosure in reports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documents that the company files before Government agencies, as well as in Company's other communications 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Compliance of applicable laws, </a:t>
            </a:r>
            <a:r>
              <a:rPr lang="en-I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rules and regulations including Insider Trading Regulations</a:t>
            </a:r>
            <a:endParaRPr lang="en-IN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Maintaining </a:t>
            </a:r>
            <a:r>
              <a:rPr lang="en-I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confidentiality of Company affairs</a:t>
            </a:r>
            <a:endParaRPr lang="en-IN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 </a:t>
            </a:r>
            <a:r>
              <a:rPr lang="en-I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business conduct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Company's customers, communities, suppliers, shareholders, competitors, employees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I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adequacy of the Code annually by the Board </a:t>
            </a:r>
            <a:endParaRPr lang="en-IN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authority of waiver of the Code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anyone should be given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9728" indent="0" algn="just">
              <a:lnSpc>
                <a:spcPct val="150000"/>
              </a:lnSpc>
              <a:buNone/>
            </a:pPr>
            <a:endParaRPr lang="en-US" sz="1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22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22497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Code of Conduct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create a code of ethics, an organization must define its most important </a:t>
            </a:r>
          </a:p>
          <a:p>
            <a:pPr marL="598932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Guiding values</a:t>
            </a:r>
          </a:p>
          <a:p>
            <a:pPr marL="598932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Formulate behavioural standards 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98932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Illustrate the </a:t>
            </a:r>
            <a:r>
              <a:rPr lang="en-I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 of those values to the roles and responsibilities of the persons affected</a:t>
            </a:r>
          </a:p>
          <a:p>
            <a:pPr marL="598932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 the </a:t>
            </a:r>
            <a:r>
              <a:rPr lang="en-I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existing procedures for guidance and direction as to how those values and standards are typically applied</a:t>
            </a:r>
          </a:p>
          <a:p>
            <a:pPr marL="598932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Establish the </a:t>
            </a:r>
            <a:r>
              <a:rPr lang="en-I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systems and processes to ensure that the code is implemented and effective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23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2809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8305801" cy="132080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Code of Conduct and code of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 of Ethics </a:t>
            </a:r>
            <a:r>
              <a:rPr lang="en-US" sz="3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 a document 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issued by the top-level management</a:t>
            </a:r>
            <a:r>
              <a:rPr lang="en-US" sz="3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which consist of 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set of principles, designed to guide the members of the </a:t>
            </a:r>
            <a:r>
              <a:rPr lang="en-US" sz="34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organisation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to carry out business honestly and with integrity.</a:t>
            </a:r>
          </a:p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 of ethics is a set of principles which influence the judgement </a:t>
            </a:r>
          </a:p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 of conduct </a:t>
            </a:r>
            <a:r>
              <a:rPr lang="en-US" sz="3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 a set of 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guidelines that influence employee’s actions</a:t>
            </a:r>
            <a:r>
              <a:rPr lang="en-US" sz="3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 of Conduct is a document that 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expresses the practices and </a:t>
            </a:r>
            <a:r>
              <a:rPr lang="en-US" sz="34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behaviour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a person, required or restricted as a condition for becoming a member of the </a:t>
            </a:r>
            <a:r>
              <a:rPr lang="en-US" sz="34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organisation</a:t>
            </a:r>
            <a:r>
              <a:rPr lang="en-US" sz="34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or profession.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24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6996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6249"/>
            <a:ext cx="6347713" cy="13208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Code of Conduct and code of ethics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291993AD-5C82-4482-9CF6-53BD36655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1577049"/>
            <a:ext cx="5966714" cy="48868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25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8914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555"/>
            <a:ext cx="89916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code of conduct and code of ethics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03623E7-F1D2-432A-B38B-272AF400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1143905"/>
            <a:ext cx="6347714" cy="489745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400" i="0" dirty="0" smtClean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sz="2400" i="0" dirty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US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mission statement and core values</a:t>
            </a:r>
            <a:r>
              <a:rPr lang="en-US" sz="2400" i="0" dirty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Talk to stakeholders.</a:t>
            </a:r>
          </a:p>
          <a:p>
            <a:pPr algn="l">
              <a:lnSpc>
                <a:spcPct val="150000"/>
              </a:lnSpc>
            </a:pPr>
            <a:r>
              <a:rPr lang="en-US" sz="2400" i="0" dirty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past ethical issues</a:t>
            </a:r>
            <a:r>
              <a:rPr lang="en-US" sz="2400" i="0" dirty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2400" i="0" dirty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See where other </a:t>
            </a:r>
            <a:r>
              <a:rPr lang="en-US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companies have </a:t>
            </a:r>
            <a:r>
              <a:rPr lang="en-US" sz="240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weakened</a:t>
            </a:r>
            <a:r>
              <a:rPr lang="en-US" sz="2400" i="0" dirty="0" smtClean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0" dirty="0">
              <a:solidFill>
                <a:srgbClr val="3D434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400" i="0" dirty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draft code for input and discussion</a:t>
            </a:r>
            <a:r>
              <a:rPr lang="en-US" sz="2400" i="0" dirty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2400" i="0" dirty="0">
                <a:solidFill>
                  <a:srgbClr val="3D43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draft and share it</a:t>
            </a:r>
            <a:r>
              <a:rPr lang="en-US" sz="240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26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55133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8" y="138002"/>
            <a:ext cx="9085102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Advantages of having a business code of conduct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03623E7-F1D2-432A-B38B-272AF400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04927"/>
            <a:ext cx="6347714" cy="3880773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Open Sans"/>
              </a:rPr>
              <a:t>It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Open Sans"/>
              </a:rPr>
              <a:t>enhances the company's core values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Open Sans"/>
              </a:rPr>
              <a:t>, beliefs and sets the right culture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000000"/>
                </a:solidFill>
                <a:effectLst/>
                <a:latin typeface="Open Sans"/>
              </a:rPr>
              <a:t>Helps to reach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Open Sans"/>
              </a:rPr>
              <a:t>a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Open Sans"/>
              </a:rPr>
              <a:t>vision and a mission to the company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Open Sans"/>
              </a:rPr>
              <a:t>Builds a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Open Sans"/>
              </a:rPr>
              <a:t>reputation of the company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Open Sans"/>
              </a:rPr>
              <a:t>in the market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Open Sans"/>
              </a:rPr>
              <a:t>Keeps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Open Sans"/>
              </a:rPr>
              <a:t>company and its employee's  from violating laws and regulations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Open Sans"/>
              </a:rPr>
              <a:t>Creates an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Open Sans"/>
              </a:rPr>
              <a:t>environment of trust and ethical </a:t>
            </a:r>
            <a:r>
              <a:rPr lang="en-US" sz="2400" b="0" i="0" dirty="0" smtClean="0">
                <a:solidFill>
                  <a:srgbClr val="FF0000"/>
                </a:solidFill>
                <a:effectLst/>
                <a:latin typeface="Open Sans"/>
              </a:rPr>
              <a:t>behavior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27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14967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Chain of command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Group membership</a:t>
            </a:r>
          </a:p>
          <a:p>
            <a:pPr algn="just">
              <a:lnSpc>
                <a:spcPct val="150000"/>
              </a:lnSpc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Confusing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priorities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/>
              <a:pPr/>
              <a:t>28</a:t>
            </a:fld>
            <a:endParaRPr lang="en-IN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BARRIERS OF ETHICS</a:t>
            </a:r>
            <a:endParaRPr lang="en-IN" sz="48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1553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186" y="809260"/>
            <a:ext cx="7052854" cy="551265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According to Hosmer’s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model </a:t>
            </a:r>
          </a:p>
          <a:p>
            <a:pPr lvl="1" algn="just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Identify the Moral Issue </a:t>
            </a:r>
          </a:p>
          <a:p>
            <a:pPr lvl="1"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Identify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Additional Facts Helpful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Making a Decision </a:t>
            </a:r>
          </a:p>
          <a:p>
            <a:pPr lvl="1"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Identify the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Alternatives Available to Apply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the Problem </a:t>
            </a:r>
          </a:p>
          <a:p>
            <a:pPr lvl="1"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Identify the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 Impacts to the Decision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Maker </a:t>
            </a:r>
          </a:p>
          <a:p>
            <a:pPr lvl="1"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Apply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Three Leading Contemporary Theories of Business Ethics: Shareholder, Stakeholder, and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Asset 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Conclude With a Decision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/>
              <a:pPr/>
              <a:t>29</a:t>
            </a:fld>
            <a:endParaRPr lang="en-IN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6347713" cy="63892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IN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</a:t>
            </a:r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5765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"Ethics has to do with what my feelings tell me is right or wrong.“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Ethics consists of the standards of behavior our society accepts.”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3</a:t>
            </a:fld>
            <a:endParaRPr lang="en-IN" b="1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338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840638"/>
            <a:ext cx="6347714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/>
              <a:pPr/>
              <a:t>30</a:t>
            </a:fld>
            <a:endParaRPr lang="en-IN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Hosmer’s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of trust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8942" y="1270000"/>
            <a:ext cx="6768752" cy="438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41309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300480"/>
            <a:ext cx="5890513" cy="5252720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Punctuality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Responsibility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Honesty and loyalty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Teamwork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Professionalism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Positive Attitude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Commitment to excellence 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Reliability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Being Productive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Respect</a:t>
            </a:r>
          </a:p>
          <a:p>
            <a:pPr algn="just">
              <a:lnSpc>
                <a:spcPct val="150000"/>
              </a:lnSpc>
            </a:pPr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/>
              <a:pPr/>
              <a:t>31</a:t>
            </a:fld>
            <a:endParaRPr lang="en-IN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6347713" cy="79640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Workplace ethics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70332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320" y="1296555"/>
            <a:ext cx="6347714" cy="4951845"/>
          </a:xfrm>
        </p:spPr>
        <p:txBody>
          <a:bodyPr>
            <a:noAutofit/>
          </a:bodyPr>
          <a:lstStyle/>
          <a:p>
            <a:pPr marL="342900" lvl="0" indent="-342900">
              <a:spcAft>
                <a:spcPts val="300"/>
              </a:spcAft>
              <a:tabLst>
                <a:tab pos="457200" algn="l"/>
              </a:tabLst>
            </a:pPr>
            <a:r>
              <a:rPr lang="en-IN" sz="25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Honesty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tabLst>
                <a:tab pos="457200" algn="l"/>
              </a:tabLst>
            </a:pPr>
            <a:r>
              <a:rPr lang="en-IN" sz="25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tabLst>
                <a:tab pos="457200" algn="l"/>
              </a:tabLst>
            </a:pPr>
            <a:r>
              <a:rPr lang="en-IN" sz="25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Promise-Keeping &amp; Trustworthiness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tabLst>
                <a:tab pos="457200" algn="l"/>
              </a:tabLst>
            </a:pPr>
            <a:r>
              <a:rPr lang="en-IN" sz="25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Loyalty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tabLst>
                <a:tab pos="457200" algn="l"/>
              </a:tabLst>
            </a:pPr>
            <a:r>
              <a:rPr lang="en-IN" sz="25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Fairness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tabLst>
                <a:tab pos="457200" algn="l"/>
              </a:tabLst>
            </a:pPr>
            <a:r>
              <a:rPr lang="en-IN" sz="25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Concern For Others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tabLst>
                <a:tab pos="457200" algn="l"/>
              </a:tabLst>
            </a:pPr>
            <a:r>
              <a:rPr lang="en-IN" sz="25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Respect For Others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300"/>
              </a:spcAft>
              <a:tabLst>
                <a:tab pos="457200" algn="l"/>
              </a:tabLst>
            </a:pPr>
            <a:r>
              <a:rPr lang="en-IN" sz="25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Law </a:t>
            </a:r>
            <a:r>
              <a:rPr lang="en-IN" sz="250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Abiding</a:t>
            </a:r>
            <a:endParaRPr lang="en-US" sz="25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/>
              <a:pPr/>
              <a:t>32</a:t>
            </a:fld>
            <a:endParaRPr lang="en-IN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6347713" cy="6858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 for managers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62420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018" y="863771"/>
            <a:ext cx="7364382" cy="5841829"/>
          </a:xfrm>
        </p:spPr>
        <p:txBody>
          <a:bodyPr>
            <a:noAutofit/>
          </a:bodyPr>
          <a:lstStyle/>
          <a:p>
            <a:pPr marL="0" lvl="0" indent="0">
              <a:spcAft>
                <a:spcPts val="300"/>
              </a:spcAft>
              <a:buNone/>
              <a:tabLst>
                <a:tab pos="457200" algn="l"/>
              </a:tabLst>
            </a:pPr>
            <a:r>
              <a:rPr lang="en-US" sz="2500" b="0" i="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managers are those who continuously practice the following behaviors.</a:t>
            </a:r>
          </a:p>
          <a:p>
            <a:pPr lvl="1"/>
            <a:r>
              <a:rPr lang="en-US" sz="2500" dirty="0">
                <a:solidFill>
                  <a:srgbClr val="1414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Remaining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committed to honesty, fairness, and excellent work ethics</a:t>
            </a:r>
            <a:r>
              <a:rPr lang="en-US" sz="2500" dirty="0">
                <a:solidFill>
                  <a:srgbClr val="1414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5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Valuing employees </a:t>
            </a:r>
            <a:r>
              <a:rPr lang="en-US" sz="2500" b="0" i="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individuals as well as workers.</a:t>
            </a:r>
          </a:p>
          <a:p>
            <a:pPr lvl="1"/>
            <a:r>
              <a:rPr lang="en-US" sz="2500" b="0" i="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Knowing that </a:t>
            </a:r>
            <a:r>
              <a:rPr lang="en-US" sz="25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 objectives are met </a:t>
            </a:r>
            <a:r>
              <a:rPr lang="en-US" sz="2500" b="0" i="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just as important as meeting objectives.</a:t>
            </a:r>
          </a:p>
          <a:p>
            <a:pPr lvl="1"/>
            <a:r>
              <a:rPr lang="en-US" sz="2500" b="0" i="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Modeling ethical behavior like </a:t>
            </a:r>
            <a:r>
              <a:rPr lang="en-US" sz="25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shifting blame, not playing favorites, and not trying to </a:t>
            </a:r>
            <a:r>
              <a:rPr lang="en-US" sz="25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 </a:t>
            </a:r>
            <a:r>
              <a:rPr lang="en-US" sz="2500" b="0" i="0" dirty="0" smtClean="0">
                <a:solidFill>
                  <a:srgbClr val="14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500" b="0" i="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deeds of others.</a:t>
            </a:r>
          </a:p>
          <a:p>
            <a:pPr lvl="1"/>
            <a:r>
              <a:rPr lang="en-US" sz="25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Looking out for others, </a:t>
            </a:r>
            <a:r>
              <a:rPr lang="en-US" sz="2500" b="0" i="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5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always taking their interests and needs into account</a:t>
            </a:r>
            <a:r>
              <a:rPr lang="en-US" sz="2500" b="0" i="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8932" lvl="1" indent="-342900">
              <a:spcAft>
                <a:spcPts val="300"/>
              </a:spcAft>
              <a:tabLst>
                <a:tab pos="457200" algn="l"/>
              </a:tabLst>
            </a:pPr>
            <a:endParaRPr lang="en-US" sz="25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60" y="203371"/>
            <a:ext cx="8534399" cy="66040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be an ethical manager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55620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44880"/>
            <a:ext cx="6965907" cy="5048831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read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understand the Code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Exercise appropriate supervision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and oversight to ensure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compliance with the Code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within your area of responsibility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Anticipate, prevent and detect compliance risks</a:t>
            </a:r>
          </a:p>
          <a:p>
            <a:pPr algn="just"/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Punctually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report and address any compliance violations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or weaknesses, including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taking appropriate disciplinary action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Enforce the Code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and related policies and procedures consistently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Support your employees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who, in good faith, raise issues or concerns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Ensure that none of your employees are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get revenge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against for making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reports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994" y="202704"/>
            <a:ext cx="6347713" cy="55929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of ethical managers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76166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\Downloads\New folder\d5c6fa14-csr-as-business-philosoph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88657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IN" sz="3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Corporate social responsibility is a gesture of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showing the company’s concern &amp; commitment towards society’s sustainability &amp; development</a:t>
            </a:r>
          </a:p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CSR is the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</a:t>
            </a:r>
            <a:r>
              <a:rPr lang="en-US" sz="32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behavior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a company towards society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Social Responsibility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16530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37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Constituents of Corporate Social Responsibility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73D862-3CE9-44B7-8628-AE5F1415E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4" y="1727185"/>
            <a:ext cx="8133971" cy="34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4309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IN" sz="3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towards society</a:t>
            </a:r>
          </a:p>
          <a:p>
            <a:pPr algn="just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towards government</a:t>
            </a:r>
          </a:p>
          <a:p>
            <a:pPr algn="just"/>
            <a:r>
              <a:rPr lang="en-IN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towards shareholders</a:t>
            </a:r>
          </a:p>
          <a:p>
            <a:pPr algn="just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towards employee</a:t>
            </a:r>
          </a:p>
          <a:p>
            <a:pPr algn="just"/>
            <a:r>
              <a:rPr lang="en-IN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towards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</a:t>
            </a:r>
          </a:p>
          <a:p>
            <a:pPr algn="just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 of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endParaRPr lang="en-IN" sz="32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38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Responsibility for different interest group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45678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592" y="846138"/>
            <a:ext cx="8600440" cy="4525963"/>
          </a:xfrm>
        </p:spPr>
        <p:txBody>
          <a:bodyPr>
            <a:noAutofit/>
          </a:bodyPr>
          <a:lstStyle/>
          <a:p>
            <a:pPr marL="365125" indent="-182563" algn="just"/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Carrying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business with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moral &amp; ethical standards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65125" indent="-182563"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Prevention of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pollution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65125" indent="-182563" algn="just"/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Minimizing ecological imbalance.</a:t>
            </a:r>
          </a:p>
          <a:p>
            <a:pPr marL="365125" indent="-182563"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Contributing towards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social health, education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182563"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Making use of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appropriate technology.</a:t>
            </a:r>
          </a:p>
          <a:p>
            <a:pPr marL="365125" indent="-182563" algn="just"/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Overall development of locality</a:t>
            </a:r>
            <a:r>
              <a:rPr lang="en-US" sz="24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65125" indent="-182563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pollution free and maintain ecological balance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65125" indent="-182563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 more in research and development so as to improve the standard of living of the society.</a:t>
            </a:r>
          </a:p>
          <a:p>
            <a:pPr marL="365125" indent="-182563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 recourses thereby preventing current resources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being used from exhaustion. </a:t>
            </a:r>
          </a:p>
          <a:p>
            <a:pPr marL="365125" indent="-182563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in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welfare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activities</a:t>
            </a:r>
            <a:endParaRPr lang="en-IN" sz="24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39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"/>
            <a:ext cx="8229600" cy="655320"/>
          </a:xfrm>
        </p:spPr>
        <p:txBody>
          <a:bodyPr>
            <a:normAutofit/>
          </a:bodyPr>
          <a:lstStyle/>
          <a:p>
            <a:pPr algn="ctr"/>
            <a:r>
              <a:rPr lang="en-IN" sz="3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towards </a:t>
            </a:r>
            <a:r>
              <a:rPr lang="en-IN" sz="37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</a:t>
            </a:r>
            <a:endParaRPr lang="en-IN" sz="37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5113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 -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Ethics is 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of principles or standards of human conduct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 the behavior of individuals or organizations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Using these ethical standards, a person or a group of persons 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regulate their behavior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distinguish between what is right and what is wrong as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perceived by others.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Ethics can be defined as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discipline dealing with moral duties and obligation, and explaining what is good or not good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others and for us.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4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3109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535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Obey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rules &amp; regulations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of taxes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Cooperating with the Govt 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promote social values.</a:t>
            </a:r>
          </a:p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to take advantage of loop holes 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business laws.</a:t>
            </a:r>
          </a:p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Cooperating with the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Govt for economic growth &amp; development.</a:t>
            </a:r>
            <a:endParaRPr lang="en-IN" sz="32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40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716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towards </a:t>
            </a:r>
            <a:r>
              <a:rPr lang="en-IN" sz="37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endParaRPr lang="en-IN" sz="37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75999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sz="32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a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reasonable rate of return over time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work for the </a:t>
            </a:r>
            <a:r>
              <a:rPr lang="en-US" sz="32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survival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&amp; the growth of the concern.</a:t>
            </a:r>
          </a:p>
          <a:p>
            <a:pPr algn="just"/>
            <a:r>
              <a:rPr lang="en-US" sz="32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reputation &amp; goodwill of the company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the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shareholders feel secured by protecting their investments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transparent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them to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participate in decision making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them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dividends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41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6037"/>
          </a:xfrm>
        </p:spPr>
        <p:txBody>
          <a:bodyPr>
            <a:normAutofit/>
          </a:bodyPr>
          <a:lstStyle/>
          <a:p>
            <a:r>
              <a:rPr lang="en-IN" sz="3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towards </a:t>
            </a:r>
            <a:r>
              <a:rPr lang="en-IN" sz="37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shareholder</a:t>
            </a:r>
            <a:endParaRPr lang="en-IN" sz="37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85015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846138"/>
            <a:ext cx="7272746" cy="5859462"/>
          </a:xfrm>
        </p:spPr>
        <p:txBody>
          <a:bodyPr>
            <a:noAutofit/>
          </a:bodyPr>
          <a:lstStyle/>
          <a:p>
            <a:pPr marL="447675" indent="-355600" algn="just">
              <a:buFont typeface="Wingdings" panose="05000000000000000000" pitchFamily="2" charset="2"/>
              <a:buChar char="Ø"/>
            </a:pP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healthy working environment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7675" indent="-3556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grant regular &amp; fair wages.</a:t>
            </a:r>
          </a:p>
          <a:p>
            <a:pPr marL="447675" indent="-3556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welfare services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7675" indent="-3556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promotion facilities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7675" indent="-3556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reasonable working standard &amp; norms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7675" indent="-3556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provide efficient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mechanism to redress worker’s </a:t>
            </a:r>
            <a:r>
              <a:rPr lang="en-US" sz="24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grievances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47675" lvl="1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educate the employees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adopting proper training methods.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and appreciate the work of the employees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them or to promote them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them to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involve in decision making.</a:t>
            </a:r>
            <a:endParaRPr lang="en-IN" sz="24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46" y="76200"/>
            <a:ext cx="8229600" cy="685800"/>
          </a:xfrm>
        </p:spPr>
        <p:txBody>
          <a:bodyPr>
            <a:normAutofit/>
          </a:bodyPr>
          <a:lstStyle/>
          <a:p>
            <a:pPr algn="ctr"/>
            <a:r>
              <a:rPr lang="en-IN" sz="3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</a:t>
            </a:r>
            <a:r>
              <a:rPr lang="en-IN" sz="37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employee</a:t>
            </a:r>
            <a:endParaRPr lang="en-IN" sz="37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19842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52" y="914400"/>
            <a:ext cx="8229600" cy="5402438"/>
          </a:xfrm>
        </p:spPr>
        <p:txBody>
          <a:bodyPr>
            <a:noAutofit/>
          </a:bodyPr>
          <a:lstStyle/>
          <a:p>
            <a:pPr algn="just"/>
            <a:r>
              <a:rPr lang="en-IN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Supplying </a:t>
            </a:r>
            <a:r>
              <a:rPr lang="en-IN" sz="19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socially harmless products</a:t>
            </a:r>
            <a:r>
              <a:rPr lang="en-IN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Supplying the </a:t>
            </a:r>
            <a:r>
              <a:rPr lang="en-IN" sz="19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quality, standards, as promised</a:t>
            </a:r>
            <a:r>
              <a:rPr lang="en-IN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sz="19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Adopt fair pricing.</a:t>
            </a:r>
          </a:p>
          <a:p>
            <a:pPr algn="just"/>
            <a:r>
              <a:rPr lang="en-IN" sz="19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Resisting </a:t>
            </a:r>
            <a:r>
              <a:rPr lang="en-IN" sz="19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black-marketing</a:t>
            </a:r>
            <a:r>
              <a:rPr lang="en-IN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sz="19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Maintaining consumer’s grievances cell.</a:t>
            </a:r>
          </a:p>
          <a:p>
            <a:pPr algn="just"/>
            <a:r>
              <a:rPr lang="en-IN" sz="19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Fair competition</a:t>
            </a:r>
            <a:r>
              <a:rPr lang="en-IN" sz="19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274638" algn="just"/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efficiency of the business by </a:t>
            </a:r>
            <a:endParaRPr lang="en-US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8400" indent="-182563" algn="just">
              <a:buAutoNum type="alphaLcParenR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productivity.</a:t>
            </a: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8400" indent="-182563" algn="just">
              <a:buAutoNum type="alphaLcParenR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quality.</a:t>
            </a: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8400" indent="-182563" algn="just">
              <a:buAutoNum type="alphaLcParenR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system.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74638" algn="just"/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pre-purchase and post purchase service to the consumers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74638" algn="just"/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facilitate research and development to meet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customer requirements.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74638" algn="just"/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maximize perfections in distribution systems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74638" algn="just"/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and necessary information about the product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9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towards </a:t>
            </a:r>
            <a:r>
              <a:rPr lang="en-IN" sz="37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  <a:endParaRPr lang="en-IN" sz="37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59823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SOCIAL </a:t>
            </a:r>
            <a:r>
              <a:rPr lang="en-US" sz="3200" b="1" dirty="0">
                <a:solidFill>
                  <a:srgbClr val="FF0000"/>
                </a:solidFill>
              </a:rPr>
              <a:t>RESPONSIBILITIES OF </a:t>
            </a:r>
            <a:r>
              <a:rPr lang="en-US" sz="3200" b="1" dirty="0" smtClean="0">
                <a:solidFill>
                  <a:srgbClr val="FF0000"/>
                </a:solidFill>
              </a:rPr>
              <a:t>BUSINESS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219200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A firm expresses its responsibility to the </a:t>
            </a:r>
            <a:r>
              <a:rPr lang="en-US" sz="2000" dirty="0" smtClean="0"/>
              <a:t>business by reacting the following two ways.</a:t>
            </a:r>
            <a:endParaRPr lang="en-IN" sz="2000" dirty="0"/>
          </a:p>
          <a:p>
            <a:pPr marL="800100" lvl="2" indent="0" algn="just">
              <a:buNone/>
            </a:pPr>
            <a:r>
              <a:rPr lang="en-US" sz="2000" dirty="0"/>
              <a:t>1. The manner in which it </a:t>
            </a:r>
            <a:r>
              <a:rPr lang="en-US" sz="2000" dirty="0">
                <a:solidFill>
                  <a:srgbClr val="FF0000"/>
                </a:solidFill>
              </a:rPr>
              <a:t>carries out its own business </a:t>
            </a:r>
            <a:r>
              <a:rPr lang="en-US" sz="2000" dirty="0" smtClean="0">
                <a:solidFill>
                  <a:srgbClr val="FF0000"/>
                </a:solidFill>
              </a:rPr>
              <a:t>activities</a:t>
            </a:r>
            <a:endParaRPr lang="en-IN" sz="2000" dirty="0">
              <a:solidFill>
                <a:srgbClr val="FF0000"/>
              </a:solidFill>
            </a:endParaRPr>
          </a:p>
          <a:p>
            <a:pPr marL="800100" lvl="2" indent="0" algn="just">
              <a:buNone/>
            </a:pPr>
            <a:r>
              <a:rPr lang="en-US" sz="2000" dirty="0"/>
              <a:t>2. The </a:t>
            </a:r>
            <a:r>
              <a:rPr lang="en-US" sz="2000" dirty="0">
                <a:solidFill>
                  <a:srgbClr val="FF0000"/>
                </a:solidFill>
              </a:rPr>
              <a:t>welfare activities </a:t>
            </a:r>
            <a:r>
              <a:rPr lang="en-US" sz="2000" dirty="0"/>
              <a:t>it takes upon itself as an additional </a:t>
            </a:r>
            <a:r>
              <a:rPr lang="en-US" sz="2000" dirty="0" smtClean="0"/>
              <a:t>function</a:t>
            </a:r>
            <a:endParaRPr lang="en-IN" sz="2000" dirty="0"/>
          </a:p>
          <a:p>
            <a:endParaRPr lang="en-IN" sz="2000" dirty="0"/>
          </a:p>
        </p:txBody>
      </p:sp>
      <p:pic>
        <p:nvPicPr>
          <p:cNvPr id="1026" name="Picture 2" descr="C:\Users\hp\Downloads\New folder\Social-Responsibility-of-a-busines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880" y="2743200"/>
            <a:ext cx="7924800" cy="3581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18132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IN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ITC's Social Investment </a:t>
            </a:r>
            <a:r>
              <a:rPr lang="en-IN" sz="28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Initiatives</a:t>
            </a:r>
            <a:endParaRPr lang="en-IN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Afforestation Programme.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Watershed Development Programme.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Sustainable Agriculture.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Livestock 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Women Empowerment.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 </a:t>
            </a:r>
            <a:r>
              <a:rPr lang="en-IN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Skilling &amp; </a:t>
            </a:r>
            <a:r>
              <a:rPr lang="en-IN" sz="28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Vocational Training.</a:t>
            </a:r>
            <a:endParaRPr lang="en-IN" sz="28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45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ITC CSR Activities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40648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46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ITC CSR Activities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Livestock Development | Women's empowerment | Universal Education |  economic opportuinities | finance self employment | ITC Limited">
            <a:extLst>
              <a:ext uri="{FF2B5EF4-FFF2-40B4-BE49-F238E27FC236}">
                <a16:creationId xmlns="" xmlns:a16="http://schemas.microsoft.com/office/drawing/2014/main" id="{31ADC95C-D623-4640-9CF3-1ED37B09D2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6897" y="1700808"/>
            <a:ext cx="7094890" cy="40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12811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47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ITC CSR Activities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1ED7ABA-6AD5-461F-B5B1-B218502A9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84" y="1727185"/>
            <a:ext cx="8051012" cy="34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5083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48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ITC CSR Activities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FB6FA3-6FB5-450B-AF99-EECA204C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ITC Limited Corporate Citizenship | Corporate Initiatives | e-Choupal |  Social &amp; Farm forestry | Watershed Development | Agricultural Development">
            <a:extLst>
              <a:ext uri="{FF2B5EF4-FFF2-40B4-BE49-F238E27FC236}">
                <a16:creationId xmlns="" xmlns:a16="http://schemas.microsoft.com/office/drawing/2014/main" id="{03EE6AD0-533E-4D5E-91CA-75C748F13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556792"/>
            <a:ext cx="7075695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19821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49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CSR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FB6FA3-6FB5-450B-AF99-EECA204C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effectLst/>
                <a:latin typeface="Helvetica Neue"/>
              </a:rPr>
              <a:t>Issues such as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environmental damage, improper treatment of workers, and faulty production leading to customer inconvenience or danger</a:t>
            </a:r>
            <a:r>
              <a:rPr lang="en-US" b="0" i="0" dirty="0">
                <a:effectLst/>
                <a:latin typeface="Helvetica Neue"/>
              </a:rPr>
              <a:t> are being highlighted. </a:t>
            </a:r>
          </a:p>
          <a:p>
            <a:pPr algn="just"/>
            <a:r>
              <a:rPr lang="en-US" b="0" i="0" dirty="0">
                <a:effectLst/>
                <a:latin typeface="Helvetica Neue"/>
              </a:rPr>
              <a:t>Investors and investment fund managers have began to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take account of a firm’s CSR 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Helvetica Neue"/>
              </a:rPr>
              <a:t>policy in making investment decisions. 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pPr algn="just"/>
            <a:r>
              <a:rPr lang="en-US" b="0" i="0" dirty="0">
                <a:effectLst/>
                <a:latin typeface="Helvetica Neue"/>
              </a:rPr>
              <a:t>Some consumers have become increasingly sensitive to the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CSR program of the firms from which they buy their goods and services.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03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352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Ethics and Morals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84A4C246-B09C-401F-A415-2A10CAE8EFE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90946" y="1138160"/>
          <a:ext cx="8229600" cy="4954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790">
                  <a:extLst>
                    <a:ext uri="{9D8B030D-6E8A-4147-A177-3AD203B41FA5}">
                      <a16:colId xmlns:a16="http://schemas.microsoft.com/office/drawing/2014/main" xmlns="" val="1684271612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xmlns="" val="2684144435"/>
                    </a:ext>
                  </a:extLst>
                </a:gridCol>
                <a:gridCol w="3356458">
                  <a:extLst>
                    <a:ext uri="{9D8B030D-6E8A-4147-A177-3AD203B41FA5}">
                      <a16:colId xmlns:a16="http://schemas.microsoft.com/office/drawing/2014/main" xmlns="" val="2995841058"/>
                    </a:ext>
                  </a:extLst>
                </a:gridCol>
              </a:tblGrid>
              <a:tr h="505056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1946829"/>
                  </a:ext>
                </a:extLst>
              </a:tr>
              <a:tr h="1136498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Ethics are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guiding principles which help the individual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group to decide what is good or bad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Morals are the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beliefs of the individual or group 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to what is right or wrong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04388872"/>
                  </a:ext>
                </a:extLst>
              </a:tr>
              <a:tr h="592462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is it?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 Principles set 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to a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situation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61169633"/>
                  </a:ext>
                </a:extLst>
              </a:tr>
              <a:tr h="687234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Root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“Ethos” which means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“Mos” which means </a:t>
                      </a:r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22977540"/>
                  </a:ext>
                </a:extLst>
              </a:tr>
              <a:tr h="505056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Social System / External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 / Internal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5727025"/>
                  </a:ext>
                </a:extLst>
              </a:tr>
              <a:tr h="1398766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Honesty</a:t>
                      </a:r>
                    </a:p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</a:t>
                      </a:r>
                    </a:p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Loyalty</a:t>
                      </a:r>
                    </a:p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Respect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 not cheat others</a:t>
                      </a:r>
                    </a:p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 loyal</a:t>
                      </a:r>
                    </a:p>
                    <a:p>
                      <a:r>
                        <a:rPr lang="en-I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Always tell the truth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7332463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628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50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509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CSR for consumers and society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0E92A4-F14C-4556-A5A9-6CA22F92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66" y="1134977"/>
            <a:ext cx="7879340" cy="4926616"/>
          </a:xfrm>
        </p:spPr>
        <p:txBody>
          <a:bodyPr>
            <a:noAutofit/>
          </a:bodyPr>
          <a:lstStyle/>
          <a:p>
            <a:r>
              <a:rPr lang="en-US" sz="2100" b="0" i="0" dirty="0">
                <a:effectLst/>
                <a:latin typeface="Helvetica Neue"/>
              </a:rPr>
              <a:t>Important for </a:t>
            </a:r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encouraging businesses </a:t>
            </a:r>
          </a:p>
          <a:p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Consumer preference </a:t>
            </a:r>
          </a:p>
          <a:p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Consumer opinions </a:t>
            </a:r>
          </a:p>
          <a:p>
            <a:r>
              <a:rPr lang="en-US" sz="2100" b="0" i="0" dirty="0">
                <a:effectLst/>
                <a:latin typeface="Helvetica Neue"/>
              </a:rPr>
              <a:t>Issues mainly emphasized on by consumers: </a:t>
            </a:r>
          </a:p>
          <a:p>
            <a:pPr lvl="1"/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Product quality </a:t>
            </a:r>
          </a:p>
          <a:p>
            <a:pPr lvl="1"/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Money value </a:t>
            </a:r>
          </a:p>
          <a:p>
            <a:r>
              <a:rPr lang="en-US" sz="2100" b="0" i="0" dirty="0" smtClean="0">
                <a:effectLst/>
                <a:latin typeface="Helvetica Neue"/>
              </a:rPr>
              <a:t>Leads </a:t>
            </a:r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to increase in the awareness of the society </a:t>
            </a:r>
          </a:p>
          <a:p>
            <a:r>
              <a:rPr lang="en-US" sz="2100" b="0" i="0" dirty="0">
                <a:effectLst/>
                <a:latin typeface="Helvetica Neue"/>
              </a:rPr>
              <a:t>Helps in dealing with societal matters such as: </a:t>
            </a:r>
          </a:p>
          <a:p>
            <a:pPr lvl="1"/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Nutrition &amp; health issues </a:t>
            </a:r>
          </a:p>
          <a:p>
            <a:pPr lvl="1"/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Human rights &amp; gender </a:t>
            </a:r>
          </a:p>
          <a:p>
            <a:pPr lvl="1"/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Labor practices </a:t>
            </a:r>
          </a:p>
          <a:p>
            <a:pPr lvl="1"/>
            <a:r>
              <a:rPr lang="en-US" sz="2100" b="0" i="0" dirty="0">
                <a:solidFill>
                  <a:srgbClr val="FF0000"/>
                </a:solidFill>
                <a:effectLst/>
                <a:latin typeface="Helvetica Neue"/>
              </a:rPr>
              <a:t>Involvement in community issues</a:t>
            </a:r>
            <a:endParaRPr lang="en-IN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48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51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CSR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7585523C-7209-402D-A50B-CE8F6EFE6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2994" y="1219200"/>
            <a:ext cx="7763806" cy="4880191"/>
          </a:xfrm>
        </p:spPr>
      </p:pic>
    </p:spTree>
    <p:extLst>
      <p:ext uri="{BB962C8B-B14F-4D97-AF65-F5344CB8AC3E}">
        <p14:creationId xmlns:p14="http://schemas.microsoft.com/office/powerpoint/2010/main" xmlns="" val="8013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52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626" y="13859"/>
            <a:ext cx="8229600" cy="74814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CSR in India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46" y="922831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b="0" i="0" dirty="0">
                <a:effectLst/>
                <a:latin typeface="Helvetica Neue"/>
              </a:rPr>
              <a:t>Phase – 1 :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In the pre Industrialization period, the main drivers of Charity were </a:t>
            </a:r>
          </a:p>
          <a:p>
            <a:pPr lvl="1" algn="just"/>
            <a:r>
              <a:rPr lang="en-US" b="0" i="0" dirty="0">
                <a:effectLst/>
                <a:latin typeface="Helvetica Neue"/>
              </a:rPr>
              <a:t>Charity </a:t>
            </a:r>
          </a:p>
          <a:p>
            <a:pPr lvl="1" algn="just"/>
            <a:r>
              <a:rPr lang="en-US" b="0" i="0" dirty="0" smtClean="0">
                <a:effectLst/>
                <a:latin typeface="Helvetica Neue"/>
              </a:rPr>
              <a:t>The </a:t>
            </a:r>
            <a:r>
              <a:rPr lang="en-US" b="0" i="0" dirty="0">
                <a:effectLst/>
                <a:latin typeface="Helvetica Neue"/>
              </a:rPr>
              <a:t>wealthy merchants shared their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wealth by building temples, providing food during famines, </a:t>
            </a:r>
            <a:r>
              <a:rPr lang="en-US" b="0" i="0" dirty="0">
                <a:effectLst/>
                <a:latin typeface="Helvetica Neue"/>
              </a:rPr>
              <a:t>etc. But with the arrival of colonial rule, the approach changed &amp; the industrial families became strongly inclined towards economic &amp; social considerations. </a:t>
            </a:r>
          </a:p>
          <a:p>
            <a:pPr algn="just"/>
            <a:r>
              <a:rPr lang="en-US" b="0" i="0" dirty="0">
                <a:effectLst/>
                <a:latin typeface="Helvetica Neue"/>
              </a:rPr>
              <a:t>Phase – 2 :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During the Independence period, Mahatma Gandhi introduced the notion of trusteeship.</a:t>
            </a:r>
          </a:p>
          <a:p>
            <a:pPr lvl="1" algn="just"/>
            <a:r>
              <a:rPr lang="en-US" b="0" i="0" dirty="0">
                <a:effectLst/>
                <a:latin typeface="Helvetica Neue"/>
              </a:rPr>
              <a:t>Under his influence businesses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established trusts for schools and colleges and also helped in setting up training and scientific institutions. </a:t>
            </a:r>
          </a:p>
          <a:p>
            <a:pPr lvl="1" algn="just"/>
            <a:r>
              <a:rPr lang="en-US" b="0" i="0" dirty="0">
                <a:effectLst/>
                <a:latin typeface="Helvetica Neue"/>
              </a:rPr>
              <a:t>All these were in line with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Gandhi’s reforms to abolish untouchability, women empowerment &amp; rural development.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357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53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CSR in India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 – 3 : CSR was influenced by the emergence of Public sector undertakings to ensure proper distribution of wealth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policy of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industrial licensing, high taxes and restrictions on the private sector resulted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corporate malpractices. </a:t>
            </a:r>
          </a:p>
          <a:p>
            <a:pPr lvl="1"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Therefore there was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natural shift of expectation from the public to the private sector and their active involvement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socio-economic growth. </a:t>
            </a:r>
          </a:p>
          <a:p>
            <a:pPr marL="393192" lvl="1" indent="0" algn="just">
              <a:buNone/>
            </a:pPr>
            <a:endParaRPr lang="en-US" b="0" i="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4 : Indian companies integrated CSR into a sustainable business strategy. </a:t>
            </a:r>
          </a:p>
          <a:p>
            <a:pPr lvl="1"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partial withdrawal of controls and licensing systems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there was a boom in the economic growth of the country. </a:t>
            </a:r>
          </a:p>
          <a:p>
            <a:pPr lvl="1"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led to the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momentum in industrial growth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it possible for the companies to contribute more towards social responsibility </a:t>
            </a:r>
          </a:p>
          <a:p>
            <a:pPr lvl="1"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70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54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CSR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0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improves </a:t>
            </a:r>
            <a:r>
              <a:rPr lang="en-US" sz="40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 and profitability</a:t>
            </a:r>
          </a:p>
          <a:p>
            <a:pPr algn="just"/>
            <a:r>
              <a:rPr lang="en-IN" sz="40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enhances </a:t>
            </a:r>
            <a:r>
              <a:rPr lang="en-IN" sz="40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organisation’s reputation</a:t>
            </a:r>
          </a:p>
          <a:p>
            <a:pPr algn="just"/>
            <a:r>
              <a:rPr lang="en-US" sz="40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40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 to bring motivation </a:t>
            </a:r>
            <a:r>
              <a:rPr lang="en-US" sz="40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among the employees</a:t>
            </a:r>
          </a:p>
          <a:p>
            <a:pPr algn="just"/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18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55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CSR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needs </a:t>
            </a:r>
            <a:r>
              <a:rPr lang="en-US" sz="2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costs and expenses</a:t>
            </a:r>
          </a:p>
          <a:p>
            <a:pPr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</a:t>
            </a:r>
            <a:r>
              <a:rPr lang="en-US" sz="2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investor’s </a:t>
            </a:r>
            <a:r>
              <a:rPr lang="en-US" sz="280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opposition</a:t>
            </a:r>
            <a:endParaRPr lang="en-US" sz="280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sz="2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promotes Greenwashing</a:t>
            </a:r>
          </a:p>
          <a:p>
            <a:pPr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Voluntary initiatives only</a:t>
            </a:r>
          </a:p>
          <a:p>
            <a:pPr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8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lnSpc>
                <a:spcPct val="20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079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56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 for determining the social responsibility of business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200000"/>
              </a:lnSpc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Realisation of </a:t>
            </a:r>
            <a:r>
              <a:rPr lang="en-I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responsibilities</a:t>
            </a:r>
          </a:p>
          <a:p>
            <a:pPr algn="just">
              <a:lnSpc>
                <a:spcPct val="200000"/>
              </a:lnSpc>
            </a:pPr>
            <a:r>
              <a:rPr lang="en-I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Motive</a:t>
            </a:r>
          </a:p>
          <a:p>
            <a:pPr algn="just">
              <a:lnSpc>
                <a:spcPct val="200000"/>
              </a:lnSpc>
            </a:pPr>
            <a:r>
              <a:rPr lang="en-I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interests of the business</a:t>
            </a:r>
          </a:p>
          <a:p>
            <a:pPr algn="just">
              <a:lnSpc>
                <a:spcPct val="200000"/>
              </a:lnSpc>
            </a:pPr>
            <a:r>
              <a:rPr lang="en-I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Greater social power, 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the size, greater shall be the social responsibilities</a:t>
            </a:r>
          </a:p>
          <a:p>
            <a:pPr algn="just">
              <a:lnSpc>
                <a:spcPct val="200000"/>
              </a:lnSpc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responsibility vary with the type of the company</a:t>
            </a:r>
          </a:p>
          <a:p>
            <a:pPr algn="just">
              <a:lnSpc>
                <a:spcPct val="200000"/>
              </a:lnSpc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Attracting investment</a:t>
            </a:r>
          </a:p>
          <a:p>
            <a:pPr algn="just">
              <a:lnSpc>
                <a:spcPct val="200000"/>
              </a:lnSpc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Internalize more of its external costs</a:t>
            </a:r>
          </a:p>
          <a:p>
            <a:pPr algn="just">
              <a:lnSpc>
                <a:spcPct val="200000"/>
              </a:lnSpc>
            </a:pP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40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57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0160"/>
            <a:ext cx="822960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Social Responsibility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72" y="769170"/>
            <a:ext cx="8229600" cy="5194061"/>
          </a:xfrm>
        </p:spPr>
        <p:txBody>
          <a:bodyPr>
            <a:noAutofit/>
          </a:bodyPr>
          <a:lstStyle/>
          <a:p>
            <a:pPr algn="l"/>
            <a:r>
              <a:rPr lang="en-US" sz="25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Economic Responsibility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business is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engaged in economic activities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So, the prime social responsibility of every business should be economic responsibility.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Hence they should sell products and service which can satisfy the need of the society.</a:t>
            </a:r>
          </a:p>
          <a:p>
            <a:pPr algn="l"/>
            <a:r>
              <a:rPr lang="en-US" sz="25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Legal Responsibility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company should comply with the political and legal environment of the country.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company should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 protecting the environment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25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Responsibility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responsibility expects a certain type of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conduct from the company.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may not be documented by law.</a:t>
            </a:r>
          </a:p>
          <a:p>
            <a:pPr algn="l"/>
            <a:r>
              <a:rPr lang="en-US" sz="25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Discretionary Responsibility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are voluntary actions taken by the entities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case of natural calamities, helping poor people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help them by providing a charitable contribution, education activities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prevents investments of charitable funds into speculative activities.</a:t>
            </a:r>
          </a:p>
          <a:p>
            <a:pPr algn="just">
              <a:lnSpc>
                <a:spcPct val="200000"/>
              </a:lnSpc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44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58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Voluntary Responsibility </a:t>
            </a:r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Law Requirement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 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voluntary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 approach to 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CSR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 implies that corporations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may or may not apply 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CSR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 practices in their activities as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result of a lack of enforceability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of 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CSR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 standards, which in turn implies that corporations </a:t>
            </a:r>
            <a:r>
              <a:rPr lang="en-US" sz="20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have a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high degree of flexibility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 in the way they wish to conduct their businesses.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42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59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Voluntary Responsibility </a:t>
            </a:r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Law Requirement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46" y="1124744"/>
            <a:ext cx="8229600" cy="4971256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It's not just a regulation to promote or help companies who want to be socially responsible. It's a law that decrees that companies 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should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 dedicate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a 2% of their net profits to 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CSR activities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. In India, mandatory 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CSR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 is a solution to reach places that the State cannot reach on its own.</a:t>
            </a:r>
          </a:p>
          <a:p>
            <a:pPr algn="just">
              <a:lnSpc>
                <a:spcPct val="200000"/>
              </a:lnSpc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Five years after the Companies Act, 2013 made it 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mandatory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 for companies above a certain size and profitability to contribute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a percentage of their profits to social development, talk of 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corporate social responsibility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, or 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CSR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, is everywhere.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3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Ethics, Moral and Values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66DCE36-2F89-4BBA-AA10-84399075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Ethics are rules that help us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know the difference between right or wrong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They encourage us to do the right thing.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tell us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important.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help us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decisions about right and wrong.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Morals are rules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 to decide what is good or bad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6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9413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60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Voluntary Responsibility </a:t>
            </a:r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Law Requirement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Companies Act, 2013, a successor to The Companies Act, 1956, made CSR a compulsory act. Under the notification dated 27.2.2014, under Section 135 of the new act, CSR is compulsory for all companies- government or private or otherwise, provided they meet any one or more of the following fiscal criterions: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net worth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of the company should be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Rupees 500 crores or more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annual turnover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of the company should be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Rupees 1000 crores or more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Annual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net profits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of the company should be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at least Rupees 5 crores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If the company meets any one of the three fiscal conditions as stated above, they are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required to create a committee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to enforce its CSR mandate, with at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least 3 directors, one of whom should be an independent director.</a:t>
            </a:r>
          </a:p>
          <a:p>
            <a:pPr algn="just"/>
            <a:endParaRPr lang="en-US" sz="2000" b="0" i="0" dirty="0">
              <a:solidFill>
                <a:srgbClr val="22222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b="0" i="0" dirty="0">
              <a:solidFill>
                <a:srgbClr val="22222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40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61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60" y="10160"/>
            <a:ext cx="9144000" cy="627027"/>
          </a:xfrm>
        </p:spPr>
        <p:txBody>
          <a:bodyPr>
            <a:noAutofit/>
          </a:bodyPr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Voluntary Responsibility </a:t>
            </a:r>
            <a:r>
              <a:rPr lang="en-IN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Law Requirement 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72" y="770149"/>
            <a:ext cx="8229600" cy="5193082"/>
          </a:xfrm>
        </p:spPr>
        <p:txBody>
          <a:bodyPr>
            <a:noAutofit/>
          </a:bodyPr>
          <a:lstStyle/>
          <a:p>
            <a:pPr algn="just"/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responsibilities of the committee will be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Creation of an elaborate policy to implement its legally mandated CSR activities. CSR acts should conform to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Schedule VII of the Companies Act, 2013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committee will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allocate and audit the money for different CSR purposes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It will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be responsible for overseeing the execution of different CSR activities.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committee will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issue an annual report on the various CSR activities undertaken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CSR policies should </a:t>
            </a:r>
            <a:r>
              <a:rPr lang="en-US" sz="18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be </a:t>
            </a:r>
            <a:r>
              <a:rPr lang="en-US" sz="1800" b="0" i="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placed on the company’s official website</a:t>
            </a:r>
            <a:r>
              <a:rPr lang="en-US" sz="18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in the form and format approved by the committee</a:t>
            </a:r>
            <a:r>
              <a:rPr lang="en-US" sz="18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US" sz="1800" b="0" i="0" dirty="0">
              <a:solidFill>
                <a:srgbClr val="22222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board of directors is bound to accept and follow any CSR related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suggestion put up by the aforementioned committee.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aforementioned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committee must regularly assess the net profits earned by the company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ensure that at least 2 percent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of the same is spent on CSR related activities.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committee must ensure that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local issues and regions are looked into first as part of CSR activities</a:t>
            </a:r>
            <a:r>
              <a:rPr lang="en-US" sz="1800" b="0" i="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I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62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CSR Laws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81329"/>
            <a:ext cx="8534400" cy="3928872"/>
          </a:xfrm>
        </p:spPr>
        <p:txBody>
          <a:bodyPr>
            <a:noAutofit/>
          </a:bodyPr>
          <a:lstStyle/>
          <a:p>
            <a:pPr algn="just"/>
            <a:r>
              <a:rPr lang="en-US" sz="2000" b="1" i="0" dirty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broad and important features of the CSR laws are as follows: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b="0" i="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Quantum of money utilized for CSR purposes </a:t>
            </a:r>
            <a:r>
              <a:rPr lang="en-US" sz="22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are to be compulsorily included in the </a:t>
            </a:r>
            <a:r>
              <a:rPr lang="en-US" sz="2200" b="0" i="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annual profit-loss report released by the company</a:t>
            </a:r>
            <a:r>
              <a:rPr lang="en-US" sz="22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200" b="0" i="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CSR rules came into force on 1st April 2014 </a:t>
            </a:r>
            <a:r>
              <a:rPr lang="en-US" sz="22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and will include </a:t>
            </a:r>
            <a:r>
              <a:rPr lang="en-US" sz="2200" b="0" i="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subsidiary companies, holdings and other foreign corporate organizations</a:t>
            </a:r>
            <a:r>
              <a:rPr lang="en-US" sz="22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 which are involved in business activities in India.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CSR has been defined in a rather broad manner in </a:t>
            </a:r>
            <a:r>
              <a:rPr lang="en-US" sz="2200" b="0" i="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Schedule VII of Companies Act, 2013. </a:t>
            </a:r>
            <a:r>
              <a:rPr lang="en-US" sz="22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The definition is exhaustive as it includes those </a:t>
            </a:r>
            <a:r>
              <a:rPr lang="en-US" sz="2200" b="0" i="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specific CSR activities listed in Schedule VII </a:t>
            </a:r>
            <a:r>
              <a:rPr lang="en-US" sz="22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and other social </a:t>
            </a:r>
            <a:r>
              <a:rPr lang="en-US" sz="2200" b="0" i="0" dirty="0" err="1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programmes</a:t>
            </a:r>
            <a:r>
              <a:rPr lang="en-US" sz="2200" b="0" i="0" dirty="0" smtClean="0">
                <a:solidFill>
                  <a:srgbClr val="222222"/>
                </a:solidFill>
                <a:effectLst/>
                <a:latin typeface="Times New Roman" pitchFamily="18" charset="0"/>
                <a:cs typeface="Times New Roman" pitchFamily="18" charset="0"/>
              </a:rPr>
              <a:t> not listed in schedule VII, whose inclusion as a CSR activity is left to the company’s discretion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02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63</a:t>
            </a:fld>
            <a:endParaRPr lang="en-IN" b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"/>
            <a:ext cx="914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Maximization vs Social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FCBB1B-80F4-4165-9925-6F28682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2" y="1128806"/>
            <a:ext cx="8229600" cy="5188032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Being a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socially responsible business is a concept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that includes a variety of options, including helping advance a cause or profession,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donating time, reducing environmental impacts, pursuing more diversified hiring or making monetary donations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capitalists believe that their existence is enough of a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social contribution because they create jobs and provide tax money for municipalities and state and local governments.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more profits they generate, the more they benefit society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Some entrepreneurs feel they can better help advance causes than a government bureaucracy can. 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Other business owners limit their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social activities to reducing waste, pollution and other environmental problems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their business might cause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Obligation to Financial Stakeholders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Return on Investment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Internal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Behaviors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17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Downloads\New folder\download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572000" cy="5562600"/>
          </a:xfrm>
          <a:prstGeom prst="rect">
            <a:avLst/>
          </a:prstGeom>
          <a:noFill/>
        </p:spPr>
      </p:pic>
      <p:pic>
        <p:nvPicPr>
          <p:cNvPr id="3075" name="Picture 3" descr="C:\Users\hp\Downloads\New folder\An-Introduction-to-IPR-resiz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0"/>
            <a:ext cx="4419600" cy="6858000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65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6173" y="190627"/>
            <a:ext cx="4852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4F81BC"/>
                </a:solidFill>
              </a:rPr>
              <a:t>What </a:t>
            </a:r>
            <a:r>
              <a:rPr spc="-5" dirty="0">
                <a:solidFill>
                  <a:srgbClr val="4F81BC"/>
                </a:solidFill>
              </a:rPr>
              <a:t>is </a:t>
            </a:r>
            <a:r>
              <a:rPr spc="-10" dirty="0">
                <a:solidFill>
                  <a:srgbClr val="4F81BC"/>
                </a:solidFill>
              </a:rPr>
              <a:t>meant </a:t>
            </a:r>
            <a:r>
              <a:rPr spc="-20" dirty="0">
                <a:solidFill>
                  <a:srgbClr val="4F81BC"/>
                </a:solidFill>
              </a:rPr>
              <a:t>by</a:t>
            </a:r>
            <a:r>
              <a:rPr spc="-40" dirty="0">
                <a:solidFill>
                  <a:srgbClr val="4F81BC"/>
                </a:solidFill>
              </a:rPr>
              <a:t> </a:t>
            </a:r>
            <a:r>
              <a:rPr spc="-5" dirty="0">
                <a:solidFill>
                  <a:srgbClr val="4F81BC"/>
                </a:solidFill>
              </a:rPr>
              <a:t>IPRs?</a:t>
            </a:r>
          </a:p>
        </p:txBody>
      </p:sp>
      <p:sp>
        <p:nvSpPr>
          <p:cNvPr id="3" name="object 3"/>
          <p:cNvSpPr/>
          <p:nvPr/>
        </p:nvSpPr>
        <p:spPr>
          <a:xfrm>
            <a:off x="452627" y="192029"/>
            <a:ext cx="8372856" cy="6193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6083" y="1718005"/>
            <a:ext cx="7722870" cy="4103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261620">
              <a:spcBef>
                <a:spcPts val="100"/>
              </a:spcBef>
            </a:pP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Intellectual </a:t>
            </a:r>
            <a:r>
              <a:rPr sz="2400" b="1" spc="-10" dirty="0">
                <a:solidFill>
                  <a:prstClr val="black"/>
                </a:solidFill>
                <a:latin typeface="Times New Roman"/>
                <a:cs typeface="Times New Roman"/>
              </a:rPr>
              <a:t>Property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(IP) is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any creations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of human mind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.  </a:t>
            </a:r>
            <a:endParaRPr lang="en-US" sz="2400" spc="-5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7145" marR="261620">
              <a:spcBef>
                <a:spcPts val="100"/>
              </a:spcBef>
            </a:pPr>
            <a:endParaRPr sz="25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Intellectual </a:t>
            </a:r>
            <a:r>
              <a:rPr sz="2400" b="1" spc="-10" dirty="0">
                <a:solidFill>
                  <a:prstClr val="black"/>
                </a:solidFill>
                <a:latin typeface="Times New Roman"/>
                <a:cs typeface="Times New Roman"/>
              </a:rPr>
              <a:t>Property </a:t>
            </a:r>
            <a:r>
              <a:rPr sz="24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Rights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(IPR)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gives them this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protection,</a:t>
            </a:r>
          </a:p>
          <a:p>
            <a:pPr marL="12700"/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well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helping them exploit and control their</a:t>
            </a:r>
            <a:r>
              <a:rPr sz="2400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FF0000"/>
                </a:solidFill>
                <a:latin typeface="Times New Roman"/>
                <a:cs typeface="Times New Roman"/>
              </a:rPr>
              <a:t>IP</a:t>
            </a:r>
            <a:r>
              <a:rPr sz="2400" spc="-9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190500"/>
            <a:endParaRPr lang="en-US" sz="2400" spc="-5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190500"/>
            <a:r>
              <a:rPr sz="24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“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exclusive right granted by State, to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prevent others from  using,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manufacturing,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distributing - inventions, processes,  applications, new and original designs,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trademarks,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new</a:t>
            </a:r>
            <a:r>
              <a:rPr sz="24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plant  varieties, data bases and artistic and literary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works</a:t>
            </a:r>
            <a:r>
              <a:rPr sz="24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”.</a:t>
            </a:r>
            <a:endParaRPr lang="en-US" sz="2400" spc="-5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190500"/>
            <a:endParaRPr lang="en-US" sz="2400" spc="-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190500"/>
            <a:r>
              <a:rPr sz="2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Such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person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is known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‘rights 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owner’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or ‘rights</a:t>
            </a:r>
            <a:r>
              <a:rPr sz="2400" spc="-2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prstClr val="black"/>
                </a:solidFill>
                <a:latin typeface="Times New Roman"/>
                <a:cs typeface="Times New Roman"/>
              </a:rPr>
              <a:t>holder’.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pPr marL="25400">
                <a:lnSpc>
                  <a:spcPts val="1240"/>
                </a:lnSpc>
              </a:pPr>
              <a:t>65</a:t>
            </a:fld>
            <a:endParaRPr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858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290" y="1500149"/>
            <a:ext cx="324945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dirty="0">
                <a:solidFill>
                  <a:srgbClr val="FFFFFF"/>
                </a:solidFill>
              </a:rPr>
              <a:t>TYPES OF</a:t>
            </a:r>
            <a:r>
              <a:rPr sz="3600" spc="-53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IPRs: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97739" y="2401442"/>
            <a:ext cx="8436769" cy="3449955"/>
          </a:xfrm>
          <a:custGeom>
            <a:avLst/>
            <a:gdLst/>
            <a:ahLst/>
            <a:cxnLst/>
            <a:rect l="l" t="t" r="r" b="b"/>
            <a:pathLst>
              <a:path w="11249025" h="4599940">
                <a:moveTo>
                  <a:pt x="0" y="4599432"/>
                </a:moveTo>
                <a:lnTo>
                  <a:pt x="11248644" y="4599432"/>
                </a:lnTo>
                <a:lnTo>
                  <a:pt x="11248644" y="0"/>
                </a:lnTo>
                <a:lnTo>
                  <a:pt x="0" y="0"/>
                </a:lnTo>
                <a:lnTo>
                  <a:pt x="0" y="45994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739" y="2401442"/>
            <a:ext cx="8436769" cy="3449955"/>
          </a:xfrm>
          <a:custGeom>
            <a:avLst/>
            <a:gdLst/>
            <a:ahLst/>
            <a:cxnLst/>
            <a:rect l="l" t="t" r="r" b="b"/>
            <a:pathLst>
              <a:path w="11249025" h="4599940">
                <a:moveTo>
                  <a:pt x="0" y="4599432"/>
                </a:moveTo>
                <a:lnTo>
                  <a:pt x="11248644" y="4599432"/>
                </a:lnTo>
                <a:lnTo>
                  <a:pt x="11248644" y="0"/>
                </a:lnTo>
                <a:lnTo>
                  <a:pt x="0" y="0"/>
                </a:lnTo>
                <a:lnTo>
                  <a:pt x="0" y="4599432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251" y="4456176"/>
            <a:ext cx="8620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endParaRPr sz="10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5351" y="2703195"/>
            <a:ext cx="5144929" cy="0"/>
          </a:xfrm>
          <a:custGeom>
            <a:avLst/>
            <a:gdLst/>
            <a:ahLst/>
            <a:cxnLst/>
            <a:rect l="l" t="t" r="r" b="b"/>
            <a:pathLst>
              <a:path w="6859905">
                <a:moveTo>
                  <a:pt x="0" y="0"/>
                </a:moveTo>
                <a:lnTo>
                  <a:pt x="6859905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39507" y="2401443"/>
            <a:ext cx="77629" cy="267176"/>
          </a:xfrm>
          <a:custGeom>
            <a:avLst/>
            <a:gdLst/>
            <a:ahLst/>
            <a:cxnLst/>
            <a:rect l="l" t="t" r="r" b="b"/>
            <a:pathLst>
              <a:path w="103504" h="356235">
                <a:moveTo>
                  <a:pt x="7112" y="259841"/>
                </a:moveTo>
                <a:lnTo>
                  <a:pt x="1016" y="263398"/>
                </a:lnTo>
                <a:lnTo>
                  <a:pt x="0" y="267208"/>
                </a:lnTo>
                <a:lnTo>
                  <a:pt x="51689" y="355853"/>
                </a:lnTo>
                <a:lnTo>
                  <a:pt x="59020" y="343280"/>
                </a:lnTo>
                <a:lnTo>
                  <a:pt x="45339" y="343280"/>
                </a:lnTo>
                <a:lnTo>
                  <a:pt x="45339" y="319858"/>
                </a:lnTo>
                <a:lnTo>
                  <a:pt x="10922" y="260858"/>
                </a:lnTo>
                <a:lnTo>
                  <a:pt x="7112" y="259841"/>
                </a:lnTo>
                <a:close/>
              </a:path>
              <a:path w="103504" h="356235">
                <a:moveTo>
                  <a:pt x="45339" y="319858"/>
                </a:moveTo>
                <a:lnTo>
                  <a:pt x="45339" y="343280"/>
                </a:lnTo>
                <a:lnTo>
                  <a:pt x="58039" y="343280"/>
                </a:lnTo>
                <a:lnTo>
                  <a:pt x="58039" y="340105"/>
                </a:lnTo>
                <a:lnTo>
                  <a:pt x="46228" y="340105"/>
                </a:lnTo>
                <a:lnTo>
                  <a:pt x="51688" y="330744"/>
                </a:lnTo>
                <a:lnTo>
                  <a:pt x="45339" y="319858"/>
                </a:lnTo>
                <a:close/>
              </a:path>
              <a:path w="103504" h="356235">
                <a:moveTo>
                  <a:pt x="96266" y="259841"/>
                </a:moveTo>
                <a:lnTo>
                  <a:pt x="92456" y="260858"/>
                </a:lnTo>
                <a:lnTo>
                  <a:pt x="58039" y="319858"/>
                </a:lnTo>
                <a:lnTo>
                  <a:pt x="58039" y="343280"/>
                </a:lnTo>
                <a:lnTo>
                  <a:pt x="59020" y="343280"/>
                </a:lnTo>
                <a:lnTo>
                  <a:pt x="103378" y="267208"/>
                </a:lnTo>
                <a:lnTo>
                  <a:pt x="102362" y="263398"/>
                </a:lnTo>
                <a:lnTo>
                  <a:pt x="96266" y="259841"/>
                </a:lnTo>
                <a:close/>
              </a:path>
              <a:path w="103504" h="356235">
                <a:moveTo>
                  <a:pt x="51688" y="330744"/>
                </a:moveTo>
                <a:lnTo>
                  <a:pt x="46228" y="340105"/>
                </a:lnTo>
                <a:lnTo>
                  <a:pt x="57150" y="340105"/>
                </a:lnTo>
                <a:lnTo>
                  <a:pt x="51688" y="330744"/>
                </a:lnTo>
                <a:close/>
              </a:path>
              <a:path w="103504" h="356235">
                <a:moveTo>
                  <a:pt x="58039" y="319858"/>
                </a:moveTo>
                <a:lnTo>
                  <a:pt x="51688" y="330744"/>
                </a:lnTo>
                <a:lnTo>
                  <a:pt x="57150" y="340105"/>
                </a:lnTo>
                <a:lnTo>
                  <a:pt x="58039" y="340105"/>
                </a:lnTo>
                <a:lnTo>
                  <a:pt x="58039" y="319858"/>
                </a:lnTo>
                <a:close/>
              </a:path>
              <a:path w="103504" h="356235">
                <a:moveTo>
                  <a:pt x="58039" y="0"/>
                </a:moveTo>
                <a:lnTo>
                  <a:pt x="45339" y="0"/>
                </a:lnTo>
                <a:lnTo>
                  <a:pt x="45339" y="319858"/>
                </a:lnTo>
                <a:lnTo>
                  <a:pt x="51688" y="330744"/>
                </a:lnTo>
                <a:lnTo>
                  <a:pt x="58038" y="319858"/>
                </a:lnTo>
                <a:lnTo>
                  <a:pt x="5803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25441" y="2703195"/>
            <a:ext cx="77629" cy="247174"/>
          </a:xfrm>
          <a:custGeom>
            <a:avLst/>
            <a:gdLst/>
            <a:ahLst/>
            <a:cxnLst/>
            <a:rect l="l" t="t" r="r" b="b"/>
            <a:pathLst>
              <a:path w="103505" h="329564">
                <a:moveTo>
                  <a:pt x="7112" y="233044"/>
                </a:moveTo>
                <a:lnTo>
                  <a:pt x="1015" y="236600"/>
                </a:lnTo>
                <a:lnTo>
                  <a:pt x="0" y="240411"/>
                </a:lnTo>
                <a:lnTo>
                  <a:pt x="51688" y="329056"/>
                </a:lnTo>
                <a:lnTo>
                  <a:pt x="59020" y="316484"/>
                </a:lnTo>
                <a:lnTo>
                  <a:pt x="45338" y="316484"/>
                </a:lnTo>
                <a:lnTo>
                  <a:pt x="45338" y="293061"/>
                </a:lnTo>
                <a:lnTo>
                  <a:pt x="10921" y="234061"/>
                </a:lnTo>
                <a:lnTo>
                  <a:pt x="7112" y="233044"/>
                </a:lnTo>
                <a:close/>
              </a:path>
              <a:path w="103505" h="329564">
                <a:moveTo>
                  <a:pt x="45338" y="293061"/>
                </a:moveTo>
                <a:lnTo>
                  <a:pt x="45338" y="316484"/>
                </a:lnTo>
                <a:lnTo>
                  <a:pt x="58038" y="316484"/>
                </a:lnTo>
                <a:lnTo>
                  <a:pt x="58038" y="313309"/>
                </a:lnTo>
                <a:lnTo>
                  <a:pt x="46227" y="313309"/>
                </a:lnTo>
                <a:lnTo>
                  <a:pt x="51688" y="303947"/>
                </a:lnTo>
                <a:lnTo>
                  <a:pt x="45338" y="293061"/>
                </a:lnTo>
                <a:close/>
              </a:path>
              <a:path w="103505" h="329564">
                <a:moveTo>
                  <a:pt x="96265" y="233044"/>
                </a:moveTo>
                <a:lnTo>
                  <a:pt x="92456" y="234061"/>
                </a:lnTo>
                <a:lnTo>
                  <a:pt x="58038" y="293061"/>
                </a:lnTo>
                <a:lnTo>
                  <a:pt x="58038" y="316484"/>
                </a:lnTo>
                <a:lnTo>
                  <a:pt x="59020" y="316484"/>
                </a:lnTo>
                <a:lnTo>
                  <a:pt x="103377" y="240411"/>
                </a:lnTo>
                <a:lnTo>
                  <a:pt x="102362" y="236600"/>
                </a:lnTo>
                <a:lnTo>
                  <a:pt x="96265" y="233044"/>
                </a:lnTo>
                <a:close/>
              </a:path>
              <a:path w="103505" h="329564">
                <a:moveTo>
                  <a:pt x="51688" y="303947"/>
                </a:moveTo>
                <a:lnTo>
                  <a:pt x="46227" y="313309"/>
                </a:lnTo>
                <a:lnTo>
                  <a:pt x="57150" y="313309"/>
                </a:lnTo>
                <a:lnTo>
                  <a:pt x="51688" y="303947"/>
                </a:lnTo>
                <a:close/>
              </a:path>
              <a:path w="103505" h="329564">
                <a:moveTo>
                  <a:pt x="58038" y="293061"/>
                </a:moveTo>
                <a:lnTo>
                  <a:pt x="51688" y="303947"/>
                </a:lnTo>
                <a:lnTo>
                  <a:pt x="57150" y="313309"/>
                </a:lnTo>
                <a:lnTo>
                  <a:pt x="58038" y="313309"/>
                </a:lnTo>
                <a:lnTo>
                  <a:pt x="58038" y="293061"/>
                </a:lnTo>
                <a:close/>
              </a:path>
              <a:path w="103505" h="329564">
                <a:moveTo>
                  <a:pt x="58038" y="0"/>
                </a:moveTo>
                <a:lnTo>
                  <a:pt x="45338" y="0"/>
                </a:lnTo>
                <a:lnTo>
                  <a:pt x="45338" y="293061"/>
                </a:lnTo>
                <a:lnTo>
                  <a:pt x="51688" y="303947"/>
                </a:lnTo>
                <a:lnTo>
                  <a:pt x="58038" y="293061"/>
                </a:lnTo>
                <a:lnTo>
                  <a:pt x="5803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72371" y="2703195"/>
            <a:ext cx="77629" cy="247174"/>
          </a:xfrm>
          <a:custGeom>
            <a:avLst/>
            <a:gdLst/>
            <a:ahLst/>
            <a:cxnLst/>
            <a:rect l="l" t="t" r="r" b="b"/>
            <a:pathLst>
              <a:path w="103504" h="329564">
                <a:moveTo>
                  <a:pt x="7112" y="233044"/>
                </a:moveTo>
                <a:lnTo>
                  <a:pt x="1016" y="236600"/>
                </a:lnTo>
                <a:lnTo>
                  <a:pt x="0" y="240411"/>
                </a:lnTo>
                <a:lnTo>
                  <a:pt x="51689" y="329056"/>
                </a:lnTo>
                <a:lnTo>
                  <a:pt x="59020" y="316484"/>
                </a:lnTo>
                <a:lnTo>
                  <a:pt x="45339" y="316484"/>
                </a:lnTo>
                <a:lnTo>
                  <a:pt x="45339" y="293061"/>
                </a:lnTo>
                <a:lnTo>
                  <a:pt x="10922" y="234061"/>
                </a:lnTo>
                <a:lnTo>
                  <a:pt x="7112" y="233044"/>
                </a:lnTo>
                <a:close/>
              </a:path>
              <a:path w="103504" h="329564">
                <a:moveTo>
                  <a:pt x="45339" y="293061"/>
                </a:moveTo>
                <a:lnTo>
                  <a:pt x="45339" y="316484"/>
                </a:lnTo>
                <a:lnTo>
                  <a:pt x="58039" y="316484"/>
                </a:lnTo>
                <a:lnTo>
                  <a:pt x="58039" y="313309"/>
                </a:lnTo>
                <a:lnTo>
                  <a:pt x="46227" y="313309"/>
                </a:lnTo>
                <a:lnTo>
                  <a:pt x="51688" y="303947"/>
                </a:lnTo>
                <a:lnTo>
                  <a:pt x="45339" y="293061"/>
                </a:lnTo>
                <a:close/>
              </a:path>
              <a:path w="103504" h="329564">
                <a:moveTo>
                  <a:pt x="96266" y="233044"/>
                </a:moveTo>
                <a:lnTo>
                  <a:pt x="92455" y="234061"/>
                </a:lnTo>
                <a:lnTo>
                  <a:pt x="58039" y="293061"/>
                </a:lnTo>
                <a:lnTo>
                  <a:pt x="58039" y="316484"/>
                </a:lnTo>
                <a:lnTo>
                  <a:pt x="59020" y="316484"/>
                </a:lnTo>
                <a:lnTo>
                  <a:pt x="103377" y="240411"/>
                </a:lnTo>
                <a:lnTo>
                  <a:pt x="102362" y="236600"/>
                </a:lnTo>
                <a:lnTo>
                  <a:pt x="96266" y="233044"/>
                </a:lnTo>
                <a:close/>
              </a:path>
              <a:path w="103504" h="329564">
                <a:moveTo>
                  <a:pt x="51689" y="303947"/>
                </a:moveTo>
                <a:lnTo>
                  <a:pt x="46227" y="313309"/>
                </a:lnTo>
                <a:lnTo>
                  <a:pt x="57150" y="313309"/>
                </a:lnTo>
                <a:lnTo>
                  <a:pt x="51689" y="303947"/>
                </a:lnTo>
                <a:close/>
              </a:path>
              <a:path w="103504" h="329564">
                <a:moveTo>
                  <a:pt x="58039" y="293061"/>
                </a:moveTo>
                <a:lnTo>
                  <a:pt x="51689" y="303947"/>
                </a:lnTo>
                <a:lnTo>
                  <a:pt x="57150" y="313309"/>
                </a:lnTo>
                <a:lnTo>
                  <a:pt x="58039" y="313309"/>
                </a:lnTo>
                <a:lnTo>
                  <a:pt x="58039" y="293061"/>
                </a:lnTo>
                <a:close/>
              </a:path>
              <a:path w="103504" h="329564">
                <a:moveTo>
                  <a:pt x="58039" y="0"/>
                </a:moveTo>
                <a:lnTo>
                  <a:pt x="45339" y="0"/>
                </a:lnTo>
                <a:lnTo>
                  <a:pt x="45339" y="293061"/>
                </a:lnTo>
                <a:lnTo>
                  <a:pt x="51689" y="303947"/>
                </a:lnTo>
                <a:lnTo>
                  <a:pt x="58038" y="293061"/>
                </a:lnTo>
                <a:lnTo>
                  <a:pt x="5803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30014" y="3778758"/>
            <a:ext cx="77629" cy="324326"/>
          </a:xfrm>
          <a:custGeom>
            <a:avLst/>
            <a:gdLst/>
            <a:ahLst/>
            <a:cxnLst/>
            <a:rect l="l" t="t" r="r" b="b"/>
            <a:pathLst>
              <a:path w="103505" h="432435">
                <a:moveTo>
                  <a:pt x="7112" y="336041"/>
                </a:moveTo>
                <a:lnTo>
                  <a:pt x="1016" y="339597"/>
                </a:lnTo>
                <a:lnTo>
                  <a:pt x="0" y="343407"/>
                </a:lnTo>
                <a:lnTo>
                  <a:pt x="51688" y="432053"/>
                </a:lnTo>
                <a:lnTo>
                  <a:pt x="59020" y="419480"/>
                </a:lnTo>
                <a:lnTo>
                  <a:pt x="45338" y="419480"/>
                </a:lnTo>
                <a:lnTo>
                  <a:pt x="45338" y="396058"/>
                </a:lnTo>
                <a:lnTo>
                  <a:pt x="10922" y="337057"/>
                </a:lnTo>
                <a:lnTo>
                  <a:pt x="7112" y="336041"/>
                </a:lnTo>
                <a:close/>
              </a:path>
              <a:path w="103505" h="432435">
                <a:moveTo>
                  <a:pt x="45339" y="396058"/>
                </a:moveTo>
                <a:lnTo>
                  <a:pt x="45338" y="419480"/>
                </a:lnTo>
                <a:lnTo>
                  <a:pt x="58038" y="419480"/>
                </a:lnTo>
                <a:lnTo>
                  <a:pt x="58038" y="416305"/>
                </a:lnTo>
                <a:lnTo>
                  <a:pt x="46228" y="416305"/>
                </a:lnTo>
                <a:lnTo>
                  <a:pt x="51688" y="406944"/>
                </a:lnTo>
                <a:lnTo>
                  <a:pt x="45339" y="396058"/>
                </a:lnTo>
                <a:close/>
              </a:path>
              <a:path w="103505" h="432435">
                <a:moveTo>
                  <a:pt x="96266" y="336041"/>
                </a:moveTo>
                <a:lnTo>
                  <a:pt x="92456" y="337057"/>
                </a:lnTo>
                <a:lnTo>
                  <a:pt x="58038" y="396058"/>
                </a:lnTo>
                <a:lnTo>
                  <a:pt x="58038" y="419480"/>
                </a:lnTo>
                <a:lnTo>
                  <a:pt x="59020" y="419480"/>
                </a:lnTo>
                <a:lnTo>
                  <a:pt x="103378" y="343407"/>
                </a:lnTo>
                <a:lnTo>
                  <a:pt x="102362" y="339597"/>
                </a:lnTo>
                <a:lnTo>
                  <a:pt x="96266" y="336041"/>
                </a:lnTo>
                <a:close/>
              </a:path>
              <a:path w="103505" h="432435">
                <a:moveTo>
                  <a:pt x="51688" y="406944"/>
                </a:moveTo>
                <a:lnTo>
                  <a:pt x="46228" y="416305"/>
                </a:lnTo>
                <a:lnTo>
                  <a:pt x="57150" y="416305"/>
                </a:lnTo>
                <a:lnTo>
                  <a:pt x="51688" y="406944"/>
                </a:lnTo>
                <a:close/>
              </a:path>
              <a:path w="103505" h="432435">
                <a:moveTo>
                  <a:pt x="58038" y="396058"/>
                </a:moveTo>
                <a:lnTo>
                  <a:pt x="51688" y="406944"/>
                </a:lnTo>
                <a:lnTo>
                  <a:pt x="57150" y="416305"/>
                </a:lnTo>
                <a:lnTo>
                  <a:pt x="58038" y="416305"/>
                </a:lnTo>
                <a:lnTo>
                  <a:pt x="58038" y="396058"/>
                </a:lnTo>
                <a:close/>
              </a:path>
              <a:path w="103505" h="432435">
                <a:moveTo>
                  <a:pt x="58038" y="0"/>
                </a:moveTo>
                <a:lnTo>
                  <a:pt x="45338" y="0"/>
                </a:lnTo>
                <a:lnTo>
                  <a:pt x="45339" y="396058"/>
                </a:lnTo>
                <a:lnTo>
                  <a:pt x="51688" y="406944"/>
                </a:lnTo>
                <a:lnTo>
                  <a:pt x="58038" y="396058"/>
                </a:lnTo>
                <a:lnTo>
                  <a:pt x="58038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0070" y="3763899"/>
            <a:ext cx="7429976" cy="9525"/>
          </a:xfrm>
          <a:custGeom>
            <a:avLst/>
            <a:gdLst/>
            <a:ahLst/>
            <a:cxnLst/>
            <a:rect l="l" t="t" r="r" b="b"/>
            <a:pathLst>
              <a:path w="9906635" h="12700">
                <a:moveTo>
                  <a:pt x="0" y="12573"/>
                </a:moveTo>
                <a:lnTo>
                  <a:pt x="9906127" y="0"/>
                </a:lnTo>
              </a:path>
            </a:pathLst>
          </a:custGeom>
          <a:ln w="9143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1294" y="3763899"/>
            <a:ext cx="77629" cy="324326"/>
          </a:xfrm>
          <a:custGeom>
            <a:avLst/>
            <a:gdLst/>
            <a:ahLst/>
            <a:cxnLst/>
            <a:rect l="l" t="t" r="r" b="b"/>
            <a:pathLst>
              <a:path w="103504" h="432435">
                <a:moveTo>
                  <a:pt x="7086" y="336042"/>
                </a:moveTo>
                <a:lnTo>
                  <a:pt x="1028" y="339598"/>
                </a:lnTo>
                <a:lnTo>
                  <a:pt x="0" y="343408"/>
                </a:lnTo>
                <a:lnTo>
                  <a:pt x="51701" y="432054"/>
                </a:lnTo>
                <a:lnTo>
                  <a:pt x="59036" y="419481"/>
                </a:lnTo>
                <a:lnTo>
                  <a:pt x="45351" y="419481"/>
                </a:lnTo>
                <a:lnTo>
                  <a:pt x="45351" y="396009"/>
                </a:lnTo>
                <a:lnTo>
                  <a:pt x="10972" y="337058"/>
                </a:lnTo>
                <a:lnTo>
                  <a:pt x="7086" y="336042"/>
                </a:lnTo>
                <a:close/>
              </a:path>
              <a:path w="103504" h="432435">
                <a:moveTo>
                  <a:pt x="45351" y="396009"/>
                </a:moveTo>
                <a:lnTo>
                  <a:pt x="45351" y="419481"/>
                </a:lnTo>
                <a:lnTo>
                  <a:pt x="58051" y="419481"/>
                </a:lnTo>
                <a:lnTo>
                  <a:pt x="58051" y="416306"/>
                </a:lnTo>
                <a:lnTo>
                  <a:pt x="46215" y="416306"/>
                </a:lnTo>
                <a:lnTo>
                  <a:pt x="51701" y="406898"/>
                </a:lnTo>
                <a:lnTo>
                  <a:pt x="45351" y="396009"/>
                </a:lnTo>
                <a:close/>
              </a:path>
              <a:path w="103504" h="432435">
                <a:moveTo>
                  <a:pt x="96316" y="336042"/>
                </a:moveTo>
                <a:lnTo>
                  <a:pt x="92430" y="337058"/>
                </a:lnTo>
                <a:lnTo>
                  <a:pt x="58051" y="396009"/>
                </a:lnTo>
                <a:lnTo>
                  <a:pt x="58051" y="419481"/>
                </a:lnTo>
                <a:lnTo>
                  <a:pt x="59036" y="419481"/>
                </a:lnTo>
                <a:lnTo>
                  <a:pt x="103403" y="343408"/>
                </a:lnTo>
                <a:lnTo>
                  <a:pt x="102387" y="339598"/>
                </a:lnTo>
                <a:lnTo>
                  <a:pt x="96316" y="336042"/>
                </a:lnTo>
                <a:close/>
              </a:path>
              <a:path w="103504" h="432435">
                <a:moveTo>
                  <a:pt x="51701" y="406898"/>
                </a:moveTo>
                <a:lnTo>
                  <a:pt x="46215" y="416306"/>
                </a:lnTo>
                <a:lnTo>
                  <a:pt x="57188" y="416306"/>
                </a:lnTo>
                <a:lnTo>
                  <a:pt x="51701" y="406898"/>
                </a:lnTo>
                <a:close/>
              </a:path>
              <a:path w="103504" h="432435">
                <a:moveTo>
                  <a:pt x="58051" y="396009"/>
                </a:moveTo>
                <a:lnTo>
                  <a:pt x="51701" y="406898"/>
                </a:lnTo>
                <a:lnTo>
                  <a:pt x="57188" y="416306"/>
                </a:lnTo>
                <a:lnTo>
                  <a:pt x="58051" y="416306"/>
                </a:lnTo>
                <a:lnTo>
                  <a:pt x="58051" y="396009"/>
                </a:lnTo>
                <a:close/>
              </a:path>
              <a:path w="103504" h="432435">
                <a:moveTo>
                  <a:pt x="58051" y="0"/>
                </a:moveTo>
                <a:lnTo>
                  <a:pt x="45351" y="0"/>
                </a:lnTo>
                <a:lnTo>
                  <a:pt x="45351" y="396009"/>
                </a:lnTo>
                <a:lnTo>
                  <a:pt x="51701" y="406898"/>
                </a:lnTo>
                <a:lnTo>
                  <a:pt x="58051" y="396009"/>
                </a:lnTo>
                <a:lnTo>
                  <a:pt x="58051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33658" y="3778758"/>
            <a:ext cx="77629" cy="302895"/>
          </a:xfrm>
          <a:custGeom>
            <a:avLst/>
            <a:gdLst/>
            <a:ahLst/>
            <a:cxnLst/>
            <a:rect l="l" t="t" r="r" b="b"/>
            <a:pathLst>
              <a:path w="103504" h="403860">
                <a:moveTo>
                  <a:pt x="7112" y="307466"/>
                </a:moveTo>
                <a:lnTo>
                  <a:pt x="1016" y="311022"/>
                </a:lnTo>
                <a:lnTo>
                  <a:pt x="0" y="314959"/>
                </a:lnTo>
                <a:lnTo>
                  <a:pt x="1778" y="317880"/>
                </a:lnTo>
                <a:lnTo>
                  <a:pt x="51689" y="403478"/>
                </a:lnTo>
                <a:lnTo>
                  <a:pt x="59020" y="390905"/>
                </a:lnTo>
                <a:lnTo>
                  <a:pt x="45339" y="390905"/>
                </a:lnTo>
                <a:lnTo>
                  <a:pt x="45339" y="367483"/>
                </a:lnTo>
                <a:lnTo>
                  <a:pt x="10922" y="308482"/>
                </a:lnTo>
                <a:lnTo>
                  <a:pt x="7112" y="307466"/>
                </a:lnTo>
                <a:close/>
              </a:path>
              <a:path w="103504" h="403860">
                <a:moveTo>
                  <a:pt x="45339" y="367483"/>
                </a:moveTo>
                <a:lnTo>
                  <a:pt x="45339" y="390905"/>
                </a:lnTo>
                <a:lnTo>
                  <a:pt x="58039" y="390905"/>
                </a:lnTo>
                <a:lnTo>
                  <a:pt x="58039" y="387730"/>
                </a:lnTo>
                <a:lnTo>
                  <a:pt x="46228" y="387730"/>
                </a:lnTo>
                <a:lnTo>
                  <a:pt x="51689" y="378369"/>
                </a:lnTo>
                <a:lnTo>
                  <a:pt x="45339" y="367483"/>
                </a:lnTo>
                <a:close/>
              </a:path>
              <a:path w="103504" h="403860">
                <a:moveTo>
                  <a:pt x="96266" y="307466"/>
                </a:moveTo>
                <a:lnTo>
                  <a:pt x="92456" y="308482"/>
                </a:lnTo>
                <a:lnTo>
                  <a:pt x="58039" y="367483"/>
                </a:lnTo>
                <a:lnTo>
                  <a:pt x="58039" y="390905"/>
                </a:lnTo>
                <a:lnTo>
                  <a:pt x="59020" y="390905"/>
                </a:lnTo>
                <a:lnTo>
                  <a:pt x="101600" y="317880"/>
                </a:lnTo>
                <a:lnTo>
                  <a:pt x="103378" y="314959"/>
                </a:lnTo>
                <a:lnTo>
                  <a:pt x="102362" y="311022"/>
                </a:lnTo>
                <a:lnTo>
                  <a:pt x="96266" y="307466"/>
                </a:lnTo>
                <a:close/>
              </a:path>
              <a:path w="103504" h="403860">
                <a:moveTo>
                  <a:pt x="51689" y="378369"/>
                </a:moveTo>
                <a:lnTo>
                  <a:pt x="46228" y="387730"/>
                </a:lnTo>
                <a:lnTo>
                  <a:pt x="57150" y="387730"/>
                </a:lnTo>
                <a:lnTo>
                  <a:pt x="51689" y="378369"/>
                </a:lnTo>
                <a:close/>
              </a:path>
              <a:path w="103504" h="403860">
                <a:moveTo>
                  <a:pt x="58039" y="367483"/>
                </a:moveTo>
                <a:lnTo>
                  <a:pt x="51689" y="378369"/>
                </a:lnTo>
                <a:lnTo>
                  <a:pt x="57150" y="387730"/>
                </a:lnTo>
                <a:lnTo>
                  <a:pt x="58039" y="387730"/>
                </a:lnTo>
                <a:lnTo>
                  <a:pt x="58039" y="367483"/>
                </a:lnTo>
                <a:close/>
              </a:path>
              <a:path w="103504" h="403860">
                <a:moveTo>
                  <a:pt x="58039" y="0"/>
                </a:moveTo>
                <a:lnTo>
                  <a:pt x="45339" y="0"/>
                </a:lnTo>
                <a:lnTo>
                  <a:pt x="45339" y="367483"/>
                </a:lnTo>
                <a:lnTo>
                  <a:pt x="51689" y="378369"/>
                </a:lnTo>
                <a:lnTo>
                  <a:pt x="58039" y="367483"/>
                </a:lnTo>
                <a:lnTo>
                  <a:pt x="58039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39024" y="3773043"/>
            <a:ext cx="77629" cy="309086"/>
          </a:xfrm>
          <a:custGeom>
            <a:avLst/>
            <a:gdLst/>
            <a:ahLst/>
            <a:cxnLst/>
            <a:rect l="l" t="t" r="r" b="b"/>
            <a:pathLst>
              <a:path w="103504" h="412114">
                <a:moveTo>
                  <a:pt x="7112" y="315849"/>
                </a:moveTo>
                <a:lnTo>
                  <a:pt x="1016" y="319405"/>
                </a:lnTo>
                <a:lnTo>
                  <a:pt x="0" y="323342"/>
                </a:lnTo>
                <a:lnTo>
                  <a:pt x="51689" y="411988"/>
                </a:lnTo>
                <a:lnTo>
                  <a:pt x="59094" y="399288"/>
                </a:lnTo>
                <a:lnTo>
                  <a:pt x="45339" y="399288"/>
                </a:lnTo>
                <a:lnTo>
                  <a:pt x="45339" y="375865"/>
                </a:lnTo>
                <a:lnTo>
                  <a:pt x="10922" y="316864"/>
                </a:lnTo>
                <a:lnTo>
                  <a:pt x="7112" y="315849"/>
                </a:lnTo>
                <a:close/>
              </a:path>
              <a:path w="103504" h="412114">
                <a:moveTo>
                  <a:pt x="45339" y="375865"/>
                </a:moveTo>
                <a:lnTo>
                  <a:pt x="45339" y="399288"/>
                </a:lnTo>
                <a:lnTo>
                  <a:pt x="58039" y="399288"/>
                </a:lnTo>
                <a:lnTo>
                  <a:pt x="58039" y="396113"/>
                </a:lnTo>
                <a:lnTo>
                  <a:pt x="46227" y="396113"/>
                </a:lnTo>
                <a:lnTo>
                  <a:pt x="51688" y="386751"/>
                </a:lnTo>
                <a:lnTo>
                  <a:pt x="45339" y="375865"/>
                </a:lnTo>
                <a:close/>
              </a:path>
              <a:path w="103504" h="412114">
                <a:moveTo>
                  <a:pt x="96266" y="315849"/>
                </a:moveTo>
                <a:lnTo>
                  <a:pt x="92455" y="316864"/>
                </a:lnTo>
                <a:lnTo>
                  <a:pt x="58039" y="375865"/>
                </a:lnTo>
                <a:lnTo>
                  <a:pt x="58039" y="399288"/>
                </a:lnTo>
                <a:lnTo>
                  <a:pt x="59094" y="399288"/>
                </a:lnTo>
                <a:lnTo>
                  <a:pt x="103377" y="323342"/>
                </a:lnTo>
                <a:lnTo>
                  <a:pt x="102362" y="319405"/>
                </a:lnTo>
                <a:lnTo>
                  <a:pt x="96266" y="315849"/>
                </a:lnTo>
                <a:close/>
              </a:path>
              <a:path w="103504" h="412114">
                <a:moveTo>
                  <a:pt x="51689" y="386751"/>
                </a:moveTo>
                <a:lnTo>
                  <a:pt x="46227" y="396113"/>
                </a:lnTo>
                <a:lnTo>
                  <a:pt x="57150" y="396113"/>
                </a:lnTo>
                <a:lnTo>
                  <a:pt x="51689" y="386751"/>
                </a:lnTo>
                <a:close/>
              </a:path>
              <a:path w="103504" h="412114">
                <a:moveTo>
                  <a:pt x="58039" y="375865"/>
                </a:moveTo>
                <a:lnTo>
                  <a:pt x="51689" y="386751"/>
                </a:lnTo>
                <a:lnTo>
                  <a:pt x="57150" y="396113"/>
                </a:lnTo>
                <a:lnTo>
                  <a:pt x="58039" y="396113"/>
                </a:lnTo>
                <a:lnTo>
                  <a:pt x="58039" y="375865"/>
                </a:lnTo>
                <a:close/>
              </a:path>
              <a:path w="103504" h="412114">
                <a:moveTo>
                  <a:pt x="58039" y="0"/>
                </a:moveTo>
                <a:lnTo>
                  <a:pt x="45339" y="0"/>
                </a:lnTo>
                <a:lnTo>
                  <a:pt x="45339" y="375865"/>
                </a:lnTo>
                <a:lnTo>
                  <a:pt x="51689" y="386751"/>
                </a:lnTo>
                <a:lnTo>
                  <a:pt x="58038" y="375865"/>
                </a:lnTo>
                <a:lnTo>
                  <a:pt x="58039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30139" y="3758183"/>
            <a:ext cx="77629" cy="324326"/>
          </a:xfrm>
          <a:custGeom>
            <a:avLst/>
            <a:gdLst/>
            <a:ahLst/>
            <a:cxnLst/>
            <a:rect l="l" t="t" r="r" b="b"/>
            <a:pathLst>
              <a:path w="103504" h="432435">
                <a:moveTo>
                  <a:pt x="7112" y="336042"/>
                </a:moveTo>
                <a:lnTo>
                  <a:pt x="1015" y="339598"/>
                </a:lnTo>
                <a:lnTo>
                  <a:pt x="0" y="343407"/>
                </a:lnTo>
                <a:lnTo>
                  <a:pt x="51688" y="432054"/>
                </a:lnTo>
                <a:lnTo>
                  <a:pt x="59020" y="419481"/>
                </a:lnTo>
                <a:lnTo>
                  <a:pt x="45338" y="419481"/>
                </a:lnTo>
                <a:lnTo>
                  <a:pt x="45338" y="396058"/>
                </a:lnTo>
                <a:lnTo>
                  <a:pt x="10922" y="337057"/>
                </a:lnTo>
                <a:lnTo>
                  <a:pt x="7112" y="336042"/>
                </a:lnTo>
                <a:close/>
              </a:path>
              <a:path w="103504" h="432435">
                <a:moveTo>
                  <a:pt x="45338" y="396058"/>
                </a:moveTo>
                <a:lnTo>
                  <a:pt x="45338" y="419481"/>
                </a:lnTo>
                <a:lnTo>
                  <a:pt x="58038" y="419481"/>
                </a:lnTo>
                <a:lnTo>
                  <a:pt x="58038" y="416306"/>
                </a:lnTo>
                <a:lnTo>
                  <a:pt x="46227" y="416306"/>
                </a:lnTo>
                <a:lnTo>
                  <a:pt x="51688" y="406944"/>
                </a:lnTo>
                <a:lnTo>
                  <a:pt x="45338" y="396058"/>
                </a:lnTo>
                <a:close/>
              </a:path>
              <a:path w="103504" h="432435">
                <a:moveTo>
                  <a:pt x="96265" y="336042"/>
                </a:moveTo>
                <a:lnTo>
                  <a:pt x="92456" y="337057"/>
                </a:lnTo>
                <a:lnTo>
                  <a:pt x="58038" y="396058"/>
                </a:lnTo>
                <a:lnTo>
                  <a:pt x="58038" y="419481"/>
                </a:lnTo>
                <a:lnTo>
                  <a:pt x="59020" y="419481"/>
                </a:lnTo>
                <a:lnTo>
                  <a:pt x="103377" y="343407"/>
                </a:lnTo>
                <a:lnTo>
                  <a:pt x="102362" y="339598"/>
                </a:lnTo>
                <a:lnTo>
                  <a:pt x="96265" y="336042"/>
                </a:lnTo>
                <a:close/>
              </a:path>
              <a:path w="103504" h="432435">
                <a:moveTo>
                  <a:pt x="51688" y="406944"/>
                </a:moveTo>
                <a:lnTo>
                  <a:pt x="46227" y="416306"/>
                </a:lnTo>
                <a:lnTo>
                  <a:pt x="57150" y="416306"/>
                </a:lnTo>
                <a:lnTo>
                  <a:pt x="51688" y="406944"/>
                </a:lnTo>
                <a:close/>
              </a:path>
              <a:path w="103504" h="432435">
                <a:moveTo>
                  <a:pt x="58038" y="396058"/>
                </a:moveTo>
                <a:lnTo>
                  <a:pt x="51688" y="406944"/>
                </a:lnTo>
                <a:lnTo>
                  <a:pt x="57150" y="416306"/>
                </a:lnTo>
                <a:lnTo>
                  <a:pt x="58038" y="416306"/>
                </a:lnTo>
                <a:lnTo>
                  <a:pt x="58038" y="396058"/>
                </a:lnTo>
                <a:close/>
              </a:path>
              <a:path w="103504" h="432435">
                <a:moveTo>
                  <a:pt x="58038" y="0"/>
                </a:moveTo>
                <a:lnTo>
                  <a:pt x="45338" y="0"/>
                </a:lnTo>
                <a:lnTo>
                  <a:pt x="45338" y="396058"/>
                </a:lnTo>
                <a:lnTo>
                  <a:pt x="51688" y="406944"/>
                </a:lnTo>
                <a:lnTo>
                  <a:pt x="58038" y="396058"/>
                </a:lnTo>
                <a:lnTo>
                  <a:pt x="58038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25441" y="3593592"/>
            <a:ext cx="77533" cy="164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40016" y="3758183"/>
            <a:ext cx="77629" cy="324326"/>
          </a:xfrm>
          <a:custGeom>
            <a:avLst/>
            <a:gdLst/>
            <a:ahLst/>
            <a:cxnLst/>
            <a:rect l="l" t="t" r="r" b="b"/>
            <a:pathLst>
              <a:path w="103504" h="432435">
                <a:moveTo>
                  <a:pt x="7112" y="336042"/>
                </a:moveTo>
                <a:lnTo>
                  <a:pt x="1016" y="339598"/>
                </a:lnTo>
                <a:lnTo>
                  <a:pt x="0" y="343407"/>
                </a:lnTo>
                <a:lnTo>
                  <a:pt x="51689" y="432054"/>
                </a:lnTo>
                <a:lnTo>
                  <a:pt x="59020" y="419481"/>
                </a:lnTo>
                <a:lnTo>
                  <a:pt x="45339" y="419481"/>
                </a:lnTo>
                <a:lnTo>
                  <a:pt x="45339" y="396058"/>
                </a:lnTo>
                <a:lnTo>
                  <a:pt x="10922" y="337057"/>
                </a:lnTo>
                <a:lnTo>
                  <a:pt x="7112" y="336042"/>
                </a:lnTo>
                <a:close/>
              </a:path>
              <a:path w="103504" h="432435">
                <a:moveTo>
                  <a:pt x="45339" y="396058"/>
                </a:moveTo>
                <a:lnTo>
                  <a:pt x="45339" y="419481"/>
                </a:lnTo>
                <a:lnTo>
                  <a:pt x="58039" y="419481"/>
                </a:lnTo>
                <a:lnTo>
                  <a:pt x="58039" y="416306"/>
                </a:lnTo>
                <a:lnTo>
                  <a:pt x="46228" y="416306"/>
                </a:lnTo>
                <a:lnTo>
                  <a:pt x="51688" y="406944"/>
                </a:lnTo>
                <a:lnTo>
                  <a:pt x="45339" y="396058"/>
                </a:lnTo>
                <a:close/>
              </a:path>
              <a:path w="103504" h="432435">
                <a:moveTo>
                  <a:pt x="96266" y="336042"/>
                </a:moveTo>
                <a:lnTo>
                  <a:pt x="92456" y="337057"/>
                </a:lnTo>
                <a:lnTo>
                  <a:pt x="58039" y="396058"/>
                </a:lnTo>
                <a:lnTo>
                  <a:pt x="58039" y="419481"/>
                </a:lnTo>
                <a:lnTo>
                  <a:pt x="59020" y="419481"/>
                </a:lnTo>
                <a:lnTo>
                  <a:pt x="103378" y="343407"/>
                </a:lnTo>
                <a:lnTo>
                  <a:pt x="102362" y="339598"/>
                </a:lnTo>
                <a:lnTo>
                  <a:pt x="96266" y="336042"/>
                </a:lnTo>
                <a:close/>
              </a:path>
              <a:path w="103504" h="432435">
                <a:moveTo>
                  <a:pt x="51689" y="406944"/>
                </a:moveTo>
                <a:lnTo>
                  <a:pt x="46228" y="416306"/>
                </a:lnTo>
                <a:lnTo>
                  <a:pt x="57150" y="416306"/>
                </a:lnTo>
                <a:lnTo>
                  <a:pt x="51689" y="406944"/>
                </a:lnTo>
                <a:close/>
              </a:path>
              <a:path w="103504" h="432435">
                <a:moveTo>
                  <a:pt x="58039" y="396058"/>
                </a:moveTo>
                <a:lnTo>
                  <a:pt x="51689" y="406944"/>
                </a:lnTo>
                <a:lnTo>
                  <a:pt x="57150" y="416306"/>
                </a:lnTo>
                <a:lnTo>
                  <a:pt x="58039" y="416306"/>
                </a:lnTo>
                <a:lnTo>
                  <a:pt x="58039" y="396058"/>
                </a:lnTo>
                <a:close/>
              </a:path>
              <a:path w="103504" h="432435">
                <a:moveTo>
                  <a:pt x="58039" y="0"/>
                </a:moveTo>
                <a:lnTo>
                  <a:pt x="45339" y="0"/>
                </a:lnTo>
                <a:lnTo>
                  <a:pt x="45339" y="396058"/>
                </a:lnTo>
                <a:lnTo>
                  <a:pt x="51689" y="406944"/>
                </a:lnTo>
                <a:lnTo>
                  <a:pt x="58038" y="396058"/>
                </a:lnTo>
                <a:lnTo>
                  <a:pt x="58039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0317" y="4087368"/>
            <a:ext cx="935355" cy="556736"/>
          </a:xfrm>
          <a:custGeom>
            <a:avLst/>
            <a:gdLst/>
            <a:ahLst/>
            <a:cxnLst/>
            <a:rect l="l" t="t" r="r" b="b"/>
            <a:pathLst>
              <a:path w="1247140" h="742314">
                <a:moveTo>
                  <a:pt x="1122934" y="0"/>
                </a:moveTo>
                <a:lnTo>
                  <a:pt x="123698" y="0"/>
                </a:lnTo>
                <a:lnTo>
                  <a:pt x="75550" y="9719"/>
                </a:lnTo>
                <a:lnTo>
                  <a:pt x="36231" y="36226"/>
                </a:lnTo>
                <a:lnTo>
                  <a:pt x="9721" y="75545"/>
                </a:lnTo>
                <a:lnTo>
                  <a:pt x="0" y="123698"/>
                </a:lnTo>
                <a:lnTo>
                  <a:pt x="0" y="618489"/>
                </a:lnTo>
                <a:lnTo>
                  <a:pt x="9721" y="666642"/>
                </a:lnTo>
                <a:lnTo>
                  <a:pt x="36231" y="705961"/>
                </a:lnTo>
                <a:lnTo>
                  <a:pt x="75550" y="732468"/>
                </a:lnTo>
                <a:lnTo>
                  <a:pt x="123698" y="742188"/>
                </a:lnTo>
                <a:lnTo>
                  <a:pt x="1122934" y="742188"/>
                </a:lnTo>
                <a:lnTo>
                  <a:pt x="1171086" y="732468"/>
                </a:lnTo>
                <a:lnTo>
                  <a:pt x="1210405" y="705961"/>
                </a:lnTo>
                <a:lnTo>
                  <a:pt x="1236912" y="666642"/>
                </a:lnTo>
                <a:lnTo>
                  <a:pt x="1246632" y="618489"/>
                </a:lnTo>
                <a:lnTo>
                  <a:pt x="1246632" y="123698"/>
                </a:lnTo>
                <a:lnTo>
                  <a:pt x="1236912" y="75545"/>
                </a:lnTo>
                <a:lnTo>
                  <a:pt x="1210405" y="36226"/>
                </a:lnTo>
                <a:lnTo>
                  <a:pt x="1171086" y="9719"/>
                </a:lnTo>
                <a:lnTo>
                  <a:pt x="1122934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0317" y="4087368"/>
            <a:ext cx="935355" cy="556736"/>
          </a:xfrm>
          <a:custGeom>
            <a:avLst/>
            <a:gdLst/>
            <a:ahLst/>
            <a:cxnLst/>
            <a:rect l="l" t="t" r="r" b="b"/>
            <a:pathLst>
              <a:path w="1247140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8" y="0"/>
                </a:lnTo>
                <a:lnTo>
                  <a:pt x="1122934" y="0"/>
                </a:lnTo>
                <a:lnTo>
                  <a:pt x="1171086" y="9719"/>
                </a:lnTo>
                <a:lnTo>
                  <a:pt x="1210405" y="36226"/>
                </a:lnTo>
                <a:lnTo>
                  <a:pt x="1236912" y="75545"/>
                </a:lnTo>
                <a:lnTo>
                  <a:pt x="1246632" y="123698"/>
                </a:lnTo>
                <a:lnTo>
                  <a:pt x="1246632" y="618489"/>
                </a:lnTo>
                <a:lnTo>
                  <a:pt x="1236912" y="666642"/>
                </a:lnTo>
                <a:lnTo>
                  <a:pt x="1210405" y="705961"/>
                </a:lnTo>
                <a:lnTo>
                  <a:pt x="1171086" y="732468"/>
                </a:lnTo>
                <a:lnTo>
                  <a:pt x="1122934" y="742188"/>
                </a:lnTo>
                <a:lnTo>
                  <a:pt x="123698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89"/>
                </a:lnTo>
                <a:lnTo>
                  <a:pt x="0" y="123698"/>
                </a:lnTo>
                <a:close/>
              </a:path>
            </a:pathLst>
          </a:custGeom>
          <a:ln w="12192">
            <a:solidFill>
              <a:srgbClr val="AF6B0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2518" y="4121468"/>
            <a:ext cx="751046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8106" marR="3810" indent="-79058">
              <a:spcBef>
                <a:spcPts val="75"/>
              </a:spcBef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500" spc="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1500" spc="8" dirty="0">
                <a:solidFill>
                  <a:prstClr val="black"/>
                </a:solidFill>
                <a:latin typeface="Times New Roman"/>
                <a:cs typeface="Times New Roman"/>
              </a:rPr>
              <a:t>u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st</a:t>
            </a:r>
            <a:r>
              <a:rPr sz="1500" spc="-11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500" spc="-8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l  designs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9778" y="2978658"/>
            <a:ext cx="1823085" cy="564833"/>
          </a:xfrm>
          <a:custGeom>
            <a:avLst/>
            <a:gdLst/>
            <a:ahLst/>
            <a:cxnLst/>
            <a:rect l="l" t="t" r="r" b="b"/>
            <a:pathLst>
              <a:path w="2430780" h="753110">
                <a:moveTo>
                  <a:pt x="2305304" y="0"/>
                </a:moveTo>
                <a:lnTo>
                  <a:pt x="125475" y="0"/>
                </a:lnTo>
                <a:lnTo>
                  <a:pt x="76638" y="9854"/>
                </a:lnTo>
                <a:lnTo>
                  <a:pt x="36753" y="36734"/>
                </a:lnTo>
                <a:lnTo>
                  <a:pt x="9861" y="76616"/>
                </a:lnTo>
                <a:lnTo>
                  <a:pt x="0" y="125475"/>
                </a:lnTo>
                <a:lnTo>
                  <a:pt x="0" y="627379"/>
                </a:lnTo>
                <a:lnTo>
                  <a:pt x="9861" y="676239"/>
                </a:lnTo>
                <a:lnTo>
                  <a:pt x="36753" y="716121"/>
                </a:lnTo>
                <a:lnTo>
                  <a:pt x="76638" y="743001"/>
                </a:lnTo>
                <a:lnTo>
                  <a:pt x="125475" y="752855"/>
                </a:lnTo>
                <a:lnTo>
                  <a:pt x="2305304" y="752855"/>
                </a:lnTo>
                <a:lnTo>
                  <a:pt x="2354163" y="743001"/>
                </a:lnTo>
                <a:lnTo>
                  <a:pt x="2394045" y="716121"/>
                </a:lnTo>
                <a:lnTo>
                  <a:pt x="2420925" y="676239"/>
                </a:lnTo>
                <a:lnTo>
                  <a:pt x="2430779" y="627379"/>
                </a:lnTo>
                <a:lnTo>
                  <a:pt x="2430779" y="125475"/>
                </a:lnTo>
                <a:lnTo>
                  <a:pt x="2420925" y="76616"/>
                </a:lnTo>
                <a:lnTo>
                  <a:pt x="2394045" y="36734"/>
                </a:lnTo>
                <a:lnTo>
                  <a:pt x="2354163" y="9854"/>
                </a:lnTo>
                <a:lnTo>
                  <a:pt x="2305304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9778" y="2978658"/>
            <a:ext cx="1823085" cy="564833"/>
          </a:xfrm>
          <a:custGeom>
            <a:avLst/>
            <a:gdLst/>
            <a:ahLst/>
            <a:cxnLst/>
            <a:rect l="l" t="t" r="r" b="b"/>
            <a:pathLst>
              <a:path w="2430780" h="753110">
                <a:moveTo>
                  <a:pt x="0" y="125475"/>
                </a:moveTo>
                <a:lnTo>
                  <a:pt x="9861" y="76616"/>
                </a:lnTo>
                <a:lnTo>
                  <a:pt x="36753" y="36734"/>
                </a:lnTo>
                <a:lnTo>
                  <a:pt x="76638" y="9854"/>
                </a:lnTo>
                <a:lnTo>
                  <a:pt x="125475" y="0"/>
                </a:lnTo>
                <a:lnTo>
                  <a:pt x="2305304" y="0"/>
                </a:lnTo>
                <a:lnTo>
                  <a:pt x="2354163" y="9854"/>
                </a:lnTo>
                <a:lnTo>
                  <a:pt x="2394045" y="36734"/>
                </a:lnTo>
                <a:lnTo>
                  <a:pt x="2420925" y="76616"/>
                </a:lnTo>
                <a:lnTo>
                  <a:pt x="2430779" y="125475"/>
                </a:lnTo>
                <a:lnTo>
                  <a:pt x="2430779" y="627379"/>
                </a:lnTo>
                <a:lnTo>
                  <a:pt x="2420925" y="676239"/>
                </a:lnTo>
                <a:lnTo>
                  <a:pt x="2394045" y="716121"/>
                </a:lnTo>
                <a:lnTo>
                  <a:pt x="2354163" y="743001"/>
                </a:lnTo>
                <a:lnTo>
                  <a:pt x="2305304" y="752855"/>
                </a:lnTo>
                <a:lnTo>
                  <a:pt x="125475" y="752855"/>
                </a:lnTo>
                <a:lnTo>
                  <a:pt x="76638" y="743001"/>
                </a:lnTo>
                <a:lnTo>
                  <a:pt x="36753" y="716121"/>
                </a:lnTo>
                <a:lnTo>
                  <a:pt x="9861" y="676239"/>
                </a:lnTo>
                <a:lnTo>
                  <a:pt x="0" y="627379"/>
                </a:lnTo>
                <a:lnTo>
                  <a:pt x="0" y="125475"/>
                </a:lnTo>
                <a:close/>
              </a:path>
            </a:pathLst>
          </a:custGeom>
          <a:ln w="12191">
            <a:solidFill>
              <a:srgbClr val="AF6B0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7991" y="3144489"/>
            <a:ext cx="144684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Trebuchet MS"/>
                <a:cs typeface="Trebuchet MS"/>
              </a:rPr>
              <a:t>Industrial</a:t>
            </a:r>
            <a:r>
              <a:rPr sz="1350" spc="-6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50" spc="-11" dirty="0">
                <a:solidFill>
                  <a:srgbClr val="FFFFFF"/>
                </a:solidFill>
                <a:latin typeface="Trebuchet MS"/>
                <a:cs typeface="Trebuchet MS"/>
              </a:rPr>
              <a:t>Property</a:t>
            </a:r>
            <a:endParaRPr sz="13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46370" y="2980945"/>
            <a:ext cx="2545556" cy="562451"/>
          </a:xfrm>
          <a:custGeom>
            <a:avLst/>
            <a:gdLst/>
            <a:ahLst/>
            <a:cxnLst/>
            <a:rect l="l" t="t" r="r" b="b"/>
            <a:pathLst>
              <a:path w="3394075" h="749935">
                <a:moveTo>
                  <a:pt x="3268980" y="0"/>
                </a:moveTo>
                <a:lnTo>
                  <a:pt x="124968" y="0"/>
                </a:lnTo>
                <a:lnTo>
                  <a:pt x="76348" y="9828"/>
                </a:lnTo>
                <a:lnTo>
                  <a:pt x="36623" y="36623"/>
                </a:lnTo>
                <a:lnTo>
                  <a:pt x="9828" y="76348"/>
                </a:lnTo>
                <a:lnTo>
                  <a:pt x="0" y="124968"/>
                </a:lnTo>
                <a:lnTo>
                  <a:pt x="0" y="624840"/>
                </a:lnTo>
                <a:lnTo>
                  <a:pt x="9828" y="673459"/>
                </a:lnTo>
                <a:lnTo>
                  <a:pt x="36623" y="713184"/>
                </a:lnTo>
                <a:lnTo>
                  <a:pt x="76348" y="739979"/>
                </a:lnTo>
                <a:lnTo>
                  <a:pt x="124968" y="749808"/>
                </a:lnTo>
                <a:lnTo>
                  <a:pt x="3268980" y="749808"/>
                </a:lnTo>
                <a:lnTo>
                  <a:pt x="3317599" y="739979"/>
                </a:lnTo>
                <a:lnTo>
                  <a:pt x="3357324" y="713184"/>
                </a:lnTo>
                <a:lnTo>
                  <a:pt x="3384119" y="673459"/>
                </a:lnTo>
                <a:lnTo>
                  <a:pt x="3393948" y="624840"/>
                </a:lnTo>
                <a:lnTo>
                  <a:pt x="3393948" y="124968"/>
                </a:lnTo>
                <a:lnTo>
                  <a:pt x="3384119" y="76348"/>
                </a:lnTo>
                <a:lnTo>
                  <a:pt x="3357324" y="36623"/>
                </a:lnTo>
                <a:lnTo>
                  <a:pt x="3317599" y="9828"/>
                </a:lnTo>
                <a:lnTo>
                  <a:pt x="3268980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46370" y="2980945"/>
            <a:ext cx="2545556" cy="562451"/>
          </a:xfrm>
          <a:custGeom>
            <a:avLst/>
            <a:gdLst/>
            <a:ahLst/>
            <a:cxnLst/>
            <a:rect l="l" t="t" r="r" b="b"/>
            <a:pathLst>
              <a:path w="3394075" h="749935">
                <a:moveTo>
                  <a:pt x="0" y="124968"/>
                </a:move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lnTo>
                  <a:pt x="3268980" y="0"/>
                </a:lnTo>
                <a:lnTo>
                  <a:pt x="3317599" y="9828"/>
                </a:lnTo>
                <a:lnTo>
                  <a:pt x="3357324" y="36623"/>
                </a:lnTo>
                <a:lnTo>
                  <a:pt x="3384119" y="76348"/>
                </a:lnTo>
                <a:lnTo>
                  <a:pt x="3393948" y="124968"/>
                </a:lnTo>
                <a:lnTo>
                  <a:pt x="3393948" y="624840"/>
                </a:lnTo>
                <a:lnTo>
                  <a:pt x="3384119" y="673459"/>
                </a:lnTo>
                <a:lnTo>
                  <a:pt x="3357324" y="713184"/>
                </a:lnTo>
                <a:lnTo>
                  <a:pt x="3317599" y="739979"/>
                </a:lnTo>
                <a:lnTo>
                  <a:pt x="3268980" y="749808"/>
                </a:lnTo>
                <a:lnTo>
                  <a:pt x="124968" y="749808"/>
                </a:lnTo>
                <a:lnTo>
                  <a:pt x="76348" y="739979"/>
                </a:lnTo>
                <a:lnTo>
                  <a:pt x="36623" y="713184"/>
                </a:lnTo>
                <a:lnTo>
                  <a:pt x="9828" y="673459"/>
                </a:lnTo>
                <a:lnTo>
                  <a:pt x="0" y="624840"/>
                </a:lnTo>
                <a:lnTo>
                  <a:pt x="0" y="124968"/>
                </a:lnTo>
                <a:close/>
              </a:path>
            </a:pathLst>
          </a:custGeom>
          <a:ln w="12192">
            <a:solidFill>
              <a:srgbClr val="AF6B0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95054" y="3145821"/>
            <a:ext cx="224885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Trebuchet MS"/>
                <a:cs typeface="Trebuchet MS"/>
              </a:rPr>
              <a:t>Copyrights and related</a:t>
            </a:r>
            <a:r>
              <a:rPr sz="13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endParaRPr sz="135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27583" y="4087368"/>
            <a:ext cx="720089" cy="556736"/>
          </a:xfrm>
          <a:custGeom>
            <a:avLst/>
            <a:gdLst/>
            <a:ahLst/>
            <a:cxnLst/>
            <a:rect l="l" t="t" r="r" b="b"/>
            <a:pathLst>
              <a:path w="960119" h="742314">
                <a:moveTo>
                  <a:pt x="836422" y="0"/>
                </a:moveTo>
                <a:lnTo>
                  <a:pt x="123698" y="0"/>
                </a:lnTo>
                <a:lnTo>
                  <a:pt x="75545" y="9719"/>
                </a:lnTo>
                <a:lnTo>
                  <a:pt x="36226" y="36226"/>
                </a:lnTo>
                <a:lnTo>
                  <a:pt x="9719" y="75545"/>
                </a:lnTo>
                <a:lnTo>
                  <a:pt x="0" y="123698"/>
                </a:lnTo>
                <a:lnTo>
                  <a:pt x="0" y="618489"/>
                </a:lnTo>
                <a:lnTo>
                  <a:pt x="9719" y="666642"/>
                </a:lnTo>
                <a:lnTo>
                  <a:pt x="36226" y="705961"/>
                </a:lnTo>
                <a:lnTo>
                  <a:pt x="75545" y="732468"/>
                </a:lnTo>
                <a:lnTo>
                  <a:pt x="123698" y="742188"/>
                </a:lnTo>
                <a:lnTo>
                  <a:pt x="836422" y="742188"/>
                </a:lnTo>
                <a:lnTo>
                  <a:pt x="884574" y="732468"/>
                </a:lnTo>
                <a:lnTo>
                  <a:pt x="923893" y="705961"/>
                </a:lnTo>
                <a:lnTo>
                  <a:pt x="950400" y="666642"/>
                </a:lnTo>
                <a:lnTo>
                  <a:pt x="960119" y="618489"/>
                </a:lnTo>
                <a:lnTo>
                  <a:pt x="960119" y="123698"/>
                </a:lnTo>
                <a:lnTo>
                  <a:pt x="950400" y="75545"/>
                </a:lnTo>
                <a:lnTo>
                  <a:pt x="923893" y="36226"/>
                </a:lnTo>
                <a:lnTo>
                  <a:pt x="884574" y="9719"/>
                </a:lnTo>
                <a:lnTo>
                  <a:pt x="836422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27583" y="4087368"/>
            <a:ext cx="720089" cy="556736"/>
          </a:xfrm>
          <a:custGeom>
            <a:avLst/>
            <a:gdLst/>
            <a:ahLst/>
            <a:cxnLst/>
            <a:rect l="l" t="t" r="r" b="b"/>
            <a:pathLst>
              <a:path w="960119" h="742314">
                <a:moveTo>
                  <a:pt x="0" y="123698"/>
                </a:moveTo>
                <a:lnTo>
                  <a:pt x="9719" y="75545"/>
                </a:lnTo>
                <a:lnTo>
                  <a:pt x="36226" y="36226"/>
                </a:lnTo>
                <a:lnTo>
                  <a:pt x="75545" y="9719"/>
                </a:lnTo>
                <a:lnTo>
                  <a:pt x="123698" y="0"/>
                </a:lnTo>
                <a:lnTo>
                  <a:pt x="836422" y="0"/>
                </a:lnTo>
                <a:lnTo>
                  <a:pt x="884574" y="9719"/>
                </a:lnTo>
                <a:lnTo>
                  <a:pt x="923893" y="36226"/>
                </a:lnTo>
                <a:lnTo>
                  <a:pt x="950400" y="75545"/>
                </a:lnTo>
                <a:lnTo>
                  <a:pt x="960119" y="123698"/>
                </a:lnTo>
                <a:lnTo>
                  <a:pt x="960119" y="618489"/>
                </a:lnTo>
                <a:lnTo>
                  <a:pt x="950400" y="666642"/>
                </a:lnTo>
                <a:lnTo>
                  <a:pt x="923893" y="705961"/>
                </a:lnTo>
                <a:lnTo>
                  <a:pt x="884574" y="732468"/>
                </a:lnTo>
                <a:lnTo>
                  <a:pt x="836422" y="742188"/>
                </a:lnTo>
                <a:lnTo>
                  <a:pt x="123698" y="742188"/>
                </a:lnTo>
                <a:lnTo>
                  <a:pt x="75545" y="732468"/>
                </a:lnTo>
                <a:lnTo>
                  <a:pt x="36226" y="705961"/>
                </a:lnTo>
                <a:lnTo>
                  <a:pt x="9719" y="666642"/>
                </a:lnTo>
                <a:lnTo>
                  <a:pt x="0" y="618489"/>
                </a:lnTo>
                <a:lnTo>
                  <a:pt x="0" y="123698"/>
                </a:lnTo>
                <a:close/>
              </a:path>
            </a:pathLst>
          </a:custGeom>
          <a:ln w="12192">
            <a:solidFill>
              <a:srgbClr val="AF6B0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44453" y="4235768"/>
            <a:ext cx="485775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patent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25395" y="4087368"/>
            <a:ext cx="1106805" cy="556736"/>
          </a:xfrm>
          <a:custGeom>
            <a:avLst/>
            <a:gdLst/>
            <a:ahLst/>
            <a:cxnLst/>
            <a:rect l="l" t="t" r="r" b="b"/>
            <a:pathLst>
              <a:path w="1475739" h="742314">
                <a:moveTo>
                  <a:pt x="1351534" y="0"/>
                </a:moveTo>
                <a:lnTo>
                  <a:pt x="123698" y="0"/>
                </a:lnTo>
                <a:lnTo>
                  <a:pt x="75545" y="9719"/>
                </a:lnTo>
                <a:lnTo>
                  <a:pt x="36226" y="36226"/>
                </a:lnTo>
                <a:lnTo>
                  <a:pt x="9719" y="75545"/>
                </a:lnTo>
                <a:lnTo>
                  <a:pt x="0" y="123698"/>
                </a:lnTo>
                <a:lnTo>
                  <a:pt x="0" y="618489"/>
                </a:lnTo>
                <a:lnTo>
                  <a:pt x="9719" y="666642"/>
                </a:lnTo>
                <a:lnTo>
                  <a:pt x="36226" y="705961"/>
                </a:lnTo>
                <a:lnTo>
                  <a:pt x="75545" y="732468"/>
                </a:lnTo>
                <a:lnTo>
                  <a:pt x="123698" y="742188"/>
                </a:lnTo>
                <a:lnTo>
                  <a:pt x="1351534" y="742188"/>
                </a:lnTo>
                <a:lnTo>
                  <a:pt x="1399686" y="732468"/>
                </a:lnTo>
                <a:lnTo>
                  <a:pt x="1439005" y="705961"/>
                </a:lnTo>
                <a:lnTo>
                  <a:pt x="1465512" y="666642"/>
                </a:lnTo>
                <a:lnTo>
                  <a:pt x="1475232" y="618489"/>
                </a:lnTo>
                <a:lnTo>
                  <a:pt x="1475232" y="123698"/>
                </a:lnTo>
                <a:lnTo>
                  <a:pt x="1465512" y="75545"/>
                </a:lnTo>
                <a:lnTo>
                  <a:pt x="1439005" y="36226"/>
                </a:lnTo>
                <a:lnTo>
                  <a:pt x="1399686" y="9719"/>
                </a:lnTo>
                <a:lnTo>
                  <a:pt x="1351534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25395" y="4087368"/>
            <a:ext cx="1106805" cy="556736"/>
          </a:xfrm>
          <a:custGeom>
            <a:avLst/>
            <a:gdLst/>
            <a:ahLst/>
            <a:cxnLst/>
            <a:rect l="l" t="t" r="r" b="b"/>
            <a:pathLst>
              <a:path w="1475739" h="742314">
                <a:moveTo>
                  <a:pt x="0" y="123698"/>
                </a:moveTo>
                <a:lnTo>
                  <a:pt x="9719" y="75545"/>
                </a:lnTo>
                <a:lnTo>
                  <a:pt x="36226" y="36226"/>
                </a:lnTo>
                <a:lnTo>
                  <a:pt x="75545" y="9719"/>
                </a:lnTo>
                <a:lnTo>
                  <a:pt x="123698" y="0"/>
                </a:lnTo>
                <a:lnTo>
                  <a:pt x="1351534" y="0"/>
                </a:lnTo>
                <a:lnTo>
                  <a:pt x="1399686" y="9719"/>
                </a:lnTo>
                <a:lnTo>
                  <a:pt x="1439005" y="36226"/>
                </a:lnTo>
                <a:lnTo>
                  <a:pt x="1465512" y="75545"/>
                </a:lnTo>
                <a:lnTo>
                  <a:pt x="1475232" y="123698"/>
                </a:lnTo>
                <a:lnTo>
                  <a:pt x="1475232" y="618489"/>
                </a:lnTo>
                <a:lnTo>
                  <a:pt x="1465512" y="666642"/>
                </a:lnTo>
                <a:lnTo>
                  <a:pt x="1439005" y="705961"/>
                </a:lnTo>
                <a:lnTo>
                  <a:pt x="1399686" y="732468"/>
                </a:lnTo>
                <a:lnTo>
                  <a:pt x="1351534" y="742188"/>
                </a:lnTo>
                <a:lnTo>
                  <a:pt x="123698" y="742188"/>
                </a:lnTo>
                <a:lnTo>
                  <a:pt x="75545" y="732468"/>
                </a:lnTo>
                <a:lnTo>
                  <a:pt x="36226" y="705961"/>
                </a:lnTo>
                <a:lnTo>
                  <a:pt x="9719" y="666642"/>
                </a:lnTo>
                <a:lnTo>
                  <a:pt x="0" y="618489"/>
                </a:lnTo>
                <a:lnTo>
                  <a:pt x="0" y="123698"/>
                </a:lnTo>
                <a:close/>
              </a:path>
            </a:pathLst>
          </a:custGeom>
          <a:ln w="12192">
            <a:solidFill>
              <a:srgbClr val="AF6B0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16931" y="4235768"/>
            <a:ext cx="92297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" dirty="0">
                <a:solidFill>
                  <a:prstClr val="black"/>
                </a:solidFill>
                <a:latin typeface="Times New Roman"/>
                <a:cs typeface="Times New Roman"/>
              </a:rPr>
              <a:t>Trademarks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71825" y="4081653"/>
            <a:ext cx="1235869" cy="556736"/>
          </a:xfrm>
          <a:custGeom>
            <a:avLst/>
            <a:gdLst/>
            <a:ahLst/>
            <a:cxnLst/>
            <a:rect l="l" t="t" r="r" b="b"/>
            <a:pathLst>
              <a:path w="1647825" h="742314">
                <a:moveTo>
                  <a:pt x="1523746" y="0"/>
                </a:moveTo>
                <a:lnTo>
                  <a:pt x="123698" y="0"/>
                </a:lnTo>
                <a:lnTo>
                  <a:pt x="75545" y="9719"/>
                </a:lnTo>
                <a:lnTo>
                  <a:pt x="36226" y="36226"/>
                </a:lnTo>
                <a:lnTo>
                  <a:pt x="9719" y="75545"/>
                </a:lnTo>
                <a:lnTo>
                  <a:pt x="0" y="123698"/>
                </a:lnTo>
                <a:lnTo>
                  <a:pt x="0" y="618490"/>
                </a:lnTo>
                <a:lnTo>
                  <a:pt x="9719" y="666642"/>
                </a:lnTo>
                <a:lnTo>
                  <a:pt x="36226" y="705961"/>
                </a:lnTo>
                <a:lnTo>
                  <a:pt x="75545" y="732468"/>
                </a:lnTo>
                <a:lnTo>
                  <a:pt x="123698" y="742188"/>
                </a:lnTo>
                <a:lnTo>
                  <a:pt x="1523746" y="742188"/>
                </a:lnTo>
                <a:lnTo>
                  <a:pt x="1571898" y="732468"/>
                </a:lnTo>
                <a:lnTo>
                  <a:pt x="1611217" y="705961"/>
                </a:lnTo>
                <a:lnTo>
                  <a:pt x="1637724" y="666642"/>
                </a:lnTo>
                <a:lnTo>
                  <a:pt x="1647444" y="618490"/>
                </a:lnTo>
                <a:lnTo>
                  <a:pt x="1647444" y="123698"/>
                </a:lnTo>
                <a:lnTo>
                  <a:pt x="1637724" y="75545"/>
                </a:lnTo>
                <a:lnTo>
                  <a:pt x="1611217" y="36226"/>
                </a:lnTo>
                <a:lnTo>
                  <a:pt x="1571898" y="9719"/>
                </a:lnTo>
                <a:lnTo>
                  <a:pt x="1523746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71825" y="4081653"/>
            <a:ext cx="1235869" cy="556736"/>
          </a:xfrm>
          <a:custGeom>
            <a:avLst/>
            <a:gdLst/>
            <a:ahLst/>
            <a:cxnLst/>
            <a:rect l="l" t="t" r="r" b="b"/>
            <a:pathLst>
              <a:path w="1647825" h="742314">
                <a:moveTo>
                  <a:pt x="0" y="123698"/>
                </a:moveTo>
                <a:lnTo>
                  <a:pt x="9719" y="75545"/>
                </a:lnTo>
                <a:lnTo>
                  <a:pt x="36226" y="36226"/>
                </a:lnTo>
                <a:lnTo>
                  <a:pt x="75545" y="9719"/>
                </a:lnTo>
                <a:lnTo>
                  <a:pt x="123698" y="0"/>
                </a:lnTo>
                <a:lnTo>
                  <a:pt x="1523746" y="0"/>
                </a:lnTo>
                <a:lnTo>
                  <a:pt x="1571898" y="9719"/>
                </a:lnTo>
                <a:lnTo>
                  <a:pt x="1611217" y="36226"/>
                </a:lnTo>
                <a:lnTo>
                  <a:pt x="1637724" y="75545"/>
                </a:lnTo>
                <a:lnTo>
                  <a:pt x="1647444" y="123698"/>
                </a:lnTo>
                <a:lnTo>
                  <a:pt x="1647444" y="618490"/>
                </a:lnTo>
                <a:lnTo>
                  <a:pt x="1637724" y="666642"/>
                </a:lnTo>
                <a:lnTo>
                  <a:pt x="1611217" y="705961"/>
                </a:lnTo>
                <a:lnTo>
                  <a:pt x="1571898" y="732468"/>
                </a:lnTo>
                <a:lnTo>
                  <a:pt x="1523746" y="742188"/>
                </a:lnTo>
                <a:lnTo>
                  <a:pt x="123698" y="742188"/>
                </a:lnTo>
                <a:lnTo>
                  <a:pt x="75545" y="732468"/>
                </a:lnTo>
                <a:lnTo>
                  <a:pt x="36226" y="705961"/>
                </a:lnTo>
                <a:lnTo>
                  <a:pt x="9719" y="666642"/>
                </a:lnTo>
                <a:lnTo>
                  <a:pt x="0" y="618490"/>
                </a:lnTo>
                <a:lnTo>
                  <a:pt x="0" y="123698"/>
                </a:lnTo>
                <a:close/>
              </a:path>
            </a:pathLst>
          </a:custGeom>
          <a:ln w="12192">
            <a:solidFill>
              <a:srgbClr val="AF6B0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62694" y="4230053"/>
            <a:ext cx="105489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11" dirty="0">
                <a:solidFill>
                  <a:prstClr val="black"/>
                </a:solidFill>
                <a:latin typeface="Times New Roman"/>
                <a:cs typeface="Times New Roman"/>
              </a:rPr>
              <a:t>Trade</a:t>
            </a:r>
            <a:r>
              <a:rPr sz="1500" spc="-6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Secrets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472559" y="4075939"/>
            <a:ext cx="1235869" cy="556736"/>
          </a:xfrm>
          <a:custGeom>
            <a:avLst/>
            <a:gdLst/>
            <a:ahLst/>
            <a:cxnLst/>
            <a:rect l="l" t="t" r="r" b="b"/>
            <a:pathLst>
              <a:path w="1647825" h="742314">
                <a:moveTo>
                  <a:pt x="1523745" y="0"/>
                </a:moveTo>
                <a:lnTo>
                  <a:pt x="123698" y="0"/>
                </a:lnTo>
                <a:lnTo>
                  <a:pt x="75545" y="9719"/>
                </a:lnTo>
                <a:lnTo>
                  <a:pt x="36226" y="36226"/>
                </a:lnTo>
                <a:lnTo>
                  <a:pt x="9719" y="75545"/>
                </a:lnTo>
                <a:lnTo>
                  <a:pt x="0" y="123698"/>
                </a:lnTo>
                <a:lnTo>
                  <a:pt x="0" y="618490"/>
                </a:lnTo>
                <a:lnTo>
                  <a:pt x="9719" y="666642"/>
                </a:lnTo>
                <a:lnTo>
                  <a:pt x="36226" y="705961"/>
                </a:lnTo>
                <a:lnTo>
                  <a:pt x="75545" y="732468"/>
                </a:lnTo>
                <a:lnTo>
                  <a:pt x="123698" y="742188"/>
                </a:lnTo>
                <a:lnTo>
                  <a:pt x="1523745" y="742188"/>
                </a:lnTo>
                <a:lnTo>
                  <a:pt x="1571898" y="732468"/>
                </a:lnTo>
                <a:lnTo>
                  <a:pt x="1611217" y="705961"/>
                </a:lnTo>
                <a:lnTo>
                  <a:pt x="1637724" y="666642"/>
                </a:lnTo>
                <a:lnTo>
                  <a:pt x="1647443" y="618490"/>
                </a:lnTo>
                <a:lnTo>
                  <a:pt x="1647443" y="123698"/>
                </a:lnTo>
                <a:lnTo>
                  <a:pt x="1637724" y="75545"/>
                </a:lnTo>
                <a:lnTo>
                  <a:pt x="1611217" y="36226"/>
                </a:lnTo>
                <a:lnTo>
                  <a:pt x="1571898" y="9719"/>
                </a:lnTo>
                <a:lnTo>
                  <a:pt x="1523745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72559" y="4075939"/>
            <a:ext cx="1235869" cy="556736"/>
          </a:xfrm>
          <a:custGeom>
            <a:avLst/>
            <a:gdLst/>
            <a:ahLst/>
            <a:cxnLst/>
            <a:rect l="l" t="t" r="r" b="b"/>
            <a:pathLst>
              <a:path w="1647825" h="742314">
                <a:moveTo>
                  <a:pt x="0" y="123698"/>
                </a:moveTo>
                <a:lnTo>
                  <a:pt x="9719" y="75545"/>
                </a:lnTo>
                <a:lnTo>
                  <a:pt x="36226" y="36226"/>
                </a:lnTo>
                <a:lnTo>
                  <a:pt x="75545" y="9719"/>
                </a:lnTo>
                <a:lnTo>
                  <a:pt x="123698" y="0"/>
                </a:lnTo>
                <a:lnTo>
                  <a:pt x="1523745" y="0"/>
                </a:lnTo>
                <a:lnTo>
                  <a:pt x="1571898" y="9719"/>
                </a:lnTo>
                <a:lnTo>
                  <a:pt x="1611217" y="36226"/>
                </a:lnTo>
                <a:lnTo>
                  <a:pt x="1637724" y="75545"/>
                </a:lnTo>
                <a:lnTo>
                  <a:pt x="1647443" y="123698"/>
                </a:lnTo>
                <a:lnTo>
                  <a:pt x="1647443" y="618490"/>
                </a:lnTo>
                <a:lnTo>
                  <a:pt x="1637724" y="666642"/>
                </a:lnTo>
                <a:lnTo>
                  <a:pt x="1611217" y="705961"/>
                </a:lnTo>
                <a:lnTo>
                  <a:pt x="1571898" y="732468"/>
                </a:lnTo>
                <a:lnTo>
                  <a:pt x="1523745" y="742188"/>
                </a:lnTo>
                <a:lnTo>
                  <a:pt x="123698" y="742188"/>
                </a:lnTo>
                <a:lnTo>
                  <a:pt x="75545" y="732468"/>
                </a:lnTo>
                <a:lnTo>
                  <a:pt x="36226" y="705961"/>
                </a:lnTo>
                <a:lnTo>
                  <a:pt x="9719" y="666642"/>
                </a:lnTo>
                <a:lnTo>
                  <a:pt x="0" y="618490"/>
                </a:lnTo>
                <a:lnTo>
                  <a:pt x="0" y="123698"/>
                </a:lnTo>
                <a:close/>
              </a:path>
            </a:pathLst>
          </a:custGeom>
          <a:ln w="12192">
            <a:solidFill>
              <a:srgbClr val="AF6B0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66571" y="4110038"/>
            <a:ext cx="1048226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1923" marR="3810" indent="-132874">
              <a:spcBef>
                <a:spcPts val="75"/>
              </a:spcBef>
            </a:pP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Ge</a:t>
            </a:r>
            <a:r>
              <a:rPr sz="1500" spc="4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sz="1500" spc="4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aph</a:t>
            </a:r>
            <a:r>
              <a:rPr sz="1500" spc="-8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prstClr val="black"/>
                </a:solidFill>
                <a:latin typeface="Times New Roman"/>
                <a:cs typeface="Times New Roman"/>
              </a:rPr>
              <a:t>cal  </a:t>
            </a:r>
            <a:r>
              <a:rPr sz="1500" spc="-4" dirty="0">
                <a:solidFill>
                  <a:prstClr val="black"/>
                </a:solidFill>
                <a:latin typeface="Times New Roman"/>
                <a:cs typeface="Times New Roman"/>
              </a:rPr>
              <a:t>indication</a:t>
            </a:r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85482" y="4085082"/>
            <a:ext cx="1250633" cy="590074"/>
          </a:xfrm>
          <a:custGeom>
            <a:avLst/>
            <a:gdLst/>
            <a:ahLst/>
            <a:cxnLst/>
            <a:rect l="l" t="t" r="r" b="b"/>
            <a:pathLst>
              <a:path w="1667509" h="786764">
                <a:moveTo>
                  <a:pt x="1536192" y="0"/>
                </a:moveTo>
                <a:lnTo>
                  <a:pt x="131064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4" y="786384"/>
                </a:lnTo>
                <a:lnTo>
                  <a:pt x="1536192" y="786384"/>
                </a:lnTo>
                <a:lnTo>
                  <a:pt x="1587210" y="776085"/>
                </a:lnTo>
                <a:lnTo>
                  <a:pt x="1628870" y="747998"/>
                </a:lnTo>
                <a:lnTo>
                  <a:pt x="1656957" y="706338"/>
                </a:lnTo>
                <a:lnTo>
                  <a:pt x="1667255" y="655319"/>
                </a:lnTo>
                <a:lnTo>
                  <a:pt x="1667255" y="131063"/>
                </a:lnTo>
                <a:lnTo>
                  <a:pt x="1656957" y="80045"/>
                </a:lnTo>
                <a:lnTo>
                  <a:pt x="1628870" y="38385"/>
                </a:lnTo>
                <a:lnTo>
                  <a:pt x="1587210" y="10298"/>
                </a:lnTo>
                <a:lnTo>
                  <a:pt x="1536192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85482" y="4085082"/>
            <a:ext cx="1250633" cy="590074"/>
          </a:xfrm>
          <a:custGeom>
            <a:avLst/>
            <a:gdLst/>
            <a:ahLst/>
            <a:cxnLst/>
            <a:rect l="l" t="t" r="r" b="b"/>
            <a:pathLst>
              <a:path w="1667509" h="7867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4" y="0"/>
                </a:lnTo>
                <a:lnTo>
                  <a:pt x="1536192" y="0"/>
                </a:lnTo>
                <a:lnTo>
                  <a:pt x="1587210" y="10298"/>
                </a:lnTo>
                <a:lnTo>
                  <a:pt x="1628870" y="38385"/>
                </a:lnTo>
                <a:lnTo>
                  <a:pt x="1656957" y="80045"/>
                </a:lnTo>
                <a:lnTo>
                  <a:pt x="1667255" y="131063"/>
                </a:lnTo>
                <a:lnTo>
                  <a:pt x="1667255" y="655319"/>
                </a:lnTo>
                <a:lnTo>
                  <a:pt x="1656957" y="706338"/>
                </a:lnTo>
                <a:lnTo>
                  <a:pt x="1628870" y="747998"/>
                </a:lnTo>
                <a:lnTo>
                  <a:pt x="1587210" y="776085"/>
                </a:lnTo>
                <a:lnTo>
                  <a:pt x="1536192" y="786384"/>
                </a:lnTo>
                <a:lnTo>
                  <a:pt x="131064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AF6B0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74064" y="4057078"/>
            <a:ext cx="996791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4" dirty="0">
                <a:solidFill>
                  <a:prstClr val="black"/>
                </a:solidFill>
                <a:latin typeface="Times New Roman"/>
                <a:cs typeface="Times New Roman"/>
              </a:rPr>
              <a:t>Plant</a:t>
            </a:r>
            <a:r>
              <a:rPr sz="1350" spc="-4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prstClr val="black"/>
                </a:solidFill>
                <a:latin typeface="Times New Roman"/>
                <a:cs typeface="Times New Roman"/>
              </a:rPr>
              <a:t>varieties  &amp; </a:t>
            </a:r>
            <a:r>
              <a:rPr sz="1350" spc="-4" dirty="0">
                <a:solidFill>
                  <a:prstClr val="black"/>
                </a:solidFill>
                <a:latin typeface="Times New Roman"/>
                <a:cs typeface="Times New Roman"/>
              </a:rPr>
              <a:t>Farmer’s  </a:t>
            </a:r>
            <a:r>
              <a:rPr sz="1350" dirty="0">
                <a:solidFill>
                  <a:prstClr val="black"/>
                </a:solidFill>
                <a:latin typeface="Times New Roman"/>
                <a:cs typeface="Times New Roman"/>
              </a:rPr>
              <a:t>rights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01868" y="4081653"/>
            <a:ext cx="1424464" cy="591026"/>
          </a:xfrm>
          <a:custGeom>
            <a:avLst/>
            <a:gdLst/>
            <a:ahLst/>
            <a:cxnLst/>
            <a:rect l="l" t="t" r="r" b="b"/>
            <a:pathLst>
              <a:path w="1899284" h="788035">
                <a:moveTo>
                  <a:pt x="1767585" y="0"/>
                </a:moveTo>
                <a:lnTo>
                  <a:pt x="131318" y="0"/>
                </a:lnTo>
                <a:lnTo>
                  <a:pt x="80206" y="10320"/>
                </a:lnTo>
                <a:lnTo>
                  <a:pt x="38465" y="38465"/>
                </a:lnTo>
                <a:lnTo>
                  <a:pt x="10320" y="80206"/>
                </a:lnTo>
                <a:lnTo>
                  <a:pt x="0" y="131318"/>
                </a:lnTo>
                <a:lnTo>
                  <a:pt x="0" y="656590"/>
                </a:lnTo>
                <a:lnTo>
                  <a:pt x="10320" y="707701"/>
                </a:lnTo>
                <a:lnTo>
                  <a:pt x="38465" y="749442"/>
                </a:lnTo>
                <a:lnTo>
                  <a:pt x="80206" y="777587"/>
                </a:lnTo>
                <a:lnTo>
                  <a:pt x="131318" y="787908"/>
                </a:lnTo>
                <a:lnTo>
                  <a:pt x="1767585" y="787908"/>
                </a:lnTo>
                <a:lnTo>
                  <a:pt x="1818697" y="777587"/>
                </a:lnTo>
                <a:lnTo>
                  <a:pt x="1860438" y="749442"/>
                </a:lnTo>
                <a:lnTo>
                  <a:pt x="1888583" y="707701"/>
                </a:lnTo>
                <a:lnTo>
                  <a:pt x="1898903" y="656590"/>
                </a:lnTo>
                <a:lnTo>
                  <a:pt x="1898903" y="131318"/>
                </a:lnTo>
                <a:lnTo>
                  <a:pt x="1888583" y="80206"/>
                </a:lnTo>
                <a:lnTo>
                  <a:pt x="1860438" y="38465"/>
                </a:lnTo>
                <a:lnTo>
                  <a:pt x="1818697" y="10320"/>
                </a:lnTo>
                <a:lnTo>
                  <a:pt x="1767585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801868" y="4081653"/>
            <a:ext cx="1424464" cy="591026"/>
          </a:xfrm>
          <a:custGeom>
            <a:avLst/>
            <a:gdLst/>
            <a:ahLst/>
            <a:cxnLst/>
            <a:rect l="l" t="t" r="r" b="b"/>
            <a:pathLst>
              <a:path w="1899284" h="788035">
                <a:moveTo>
                  <a:pt x="0" y="131318"/>
                </a:moveTo>
                <a:lnTo>
                  <a:pt x="10320" y="80206"/>
                </a:lnTo>
                <a:lnTo>
                  <a:pt x="38465" y="38465"/>
                </a:lnTo>
                <a:lnTo>
                  <a:pt x="80206" y="10320"/>
                </a:lnTo>
                <a:lnTo>
                  <a:pt x="131318" y="0"/>
                </a:lnTo>
                <a:lnTo>
                  <a:pt x="1767585" y="0"/>
                </a:lnTo>
                <a:lnTo>
                  <a:pt x="1818697" y="10320"/>
                </a:lnTo>
                <a:lnTo>
                  <a:pt x="1860438" y="38465"/>
                </a:lnTo>
                <a:lnTo>
                  <a:pt x="1888583" y="80206"/>
                </a:lnTo>
                <a:lnTo>
                  <a:pt x="1898903" y="131318"/>
                </a:lnTo>
                <a:lnTo>
                  <a:pt x="1898903" y="656590"/>
                </a:lnTo>
                <a:lnTo>
                  <a:pt x="1888583" y="707701"/>
                </a:lnTo>
                <a:lnTo>
                  <a:pt x="1860438" y="749442"/>
                </a:lnTo>
                <a:lnTo>
                  <a:pt x="1818697" y="777587"/>
                </a:lnTo>
                <a:lnTo>
                  <a:pt x="1767585" y="787908"/>
                </a:lnTo>
                <a:lnTo>
                  <a:pt x="131318" y="787908"/>
                </a:lnTo>
                <a:lnTo>
                  <a:pt x="80206" y="777587"/>
                </a:lnTo>
                <a:lnTo>
                  <a:pt x="38465" y="749442"/>
                </a:lnTo>
                <a:lnTo>
                  <a:pt x="10320" y="707701"/>
                </a:lnTo>
                <a:lnTo>
                  <a:pt x="0" y="656590"/>
                </a:lnTo>
                <a:lnTo>
                  <a:pt x="0" y="131318"/>
                </a:lnTo>
                <a:close/>
              </a:path>
            </a:pathLst>
          </a:custGeom>
          <a:ln w="12192">
            <a:solidFill>
              <a:srgbClr val="AF6B0C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06833" y="4053840"/>
            <a:ext cx="12144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429" algn="ctr">
              <a:spcBef>
                <a:spcPts val="75"/>
              </a:spcBef>
            </a:pPr>
            <a:r>
              <a:rPr sz="1350" dirty="0">
                <a:solidFill>
                  <a:prstClr val="black"/>
                </a:solidFill>
                <a:latin typeface="Times New Roman"/>
                <a:cs typeface="Times New Roman"/>
              </a:rPr>
              <a:t>Layout </a:t>
            </a:r>
            <a:r>
              <a:rPr sz="1350" spc="-4" dirty="0">
                <a:solidFill>
                  <a:prstClr val="black"/>
                </a:solidFill>
                <a:latin typeface="Times New Roman"/>
                <a:cs typeface="Times New Roman"/>
              </a:rPr>
              <a:t>Designs  </a:t>
            </a:r>
            <a:r>
              <a:rPr sz="1350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1350" spc="-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4" dirty="0">
                <a:solidFill>
                  <a:prstClr val="black"/>
                </a:solidFill>
                <a:latin typeface="Times New Roman"/>
                <a:cs typeface="Times New Roman"/>
              </a:rPr>
              <a:t>semiconductor </a:t>
            </a:r>
            <a:r>
              <a:rPr sz="1350" dirty="0">
                <a:solidFill>
                  <a:prstClr val="black"/>
                </a:solidFill>
                <a:latin typeface="Times New Roman"/>
                <a:cs typeface="Times New Roman"/>
              </a:rPr>
              <a:t> ICs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72371" y="3758183"/>
            <a:ext cx="77629" cy="324326"/>
          </a:xfrm>
          <a:custGeom>
            <a:avLst/>
            <a:gdLst/>
            <a:ahLst/>
            <a:cxnLst/>
            <a:rect l="l" t="t" r="r" b="b"/>
            <a:pathLst>
              <a:path w="103504" h="432435">
                <a:moveTo>
                  <a:pt x="7112" y="336042"/>
                </a:moveTo>
                <a:lnTo>
                  <a:pt x="1016" y="339598"/>
                </a:lnTo>
                <a:lnTo>
                  <a:pt x="0" y="343407"/>
                </a:lnTo>
                <a:lnTo>
                  <a:pt x="51689" y="432054"/>
                </a:lnTo>
                <a:lnTo>
                  <a:pt x="59020" y="419481"/>
                </a:lnTo>
                <a:lnTo>
                  <a:pt x="45339" y="419481"/>
                </a:lnTo>
                <a:lnTo>
                  <a:pt x="45339" y="396058"/>
                </a:lnTo>
                <a:lnTo>
                  <a:pt x="10922" y="337057"/>
                </a:lnTo>
                <a:lnTo>
                  <a:pt x="7112" y="336042"/>
                </a:lnTo>
                <a:close/>
              </a:path>
              <a:path w="103504" h="432435">
                <a:moveTo>
                  <a:pt x="45339" y="396058"/>
                </a:moveTo>
                <a:lnTo>
                  <a:pt x="45339" y="419481"/>
                </a:lnTo>
                <a:lnTo>
                  <a:pt x="58039" y="419481"/>
                </a:lnTo>
                <a:lnTo>
                  <a:pt x="58039" y="416306"/>
                </a:lnTo>
                <a:lnTo>
                  <a:pt x="46227" y="416306"/>
                </a:lnTo>
                <a:lnTo>
                  <a:pt x="51688" y="406944"/>
                </a:lnTo>
                <a:lnTo>
                  <a:pt x="45339" y="396058"/>
                </a:lnTo>
                <a:close/>
              </a:path>
              <a:path w="103504" h="432435">
                <a:moveTo>
                  <a:pt x="96266" y="336042"/>
                </a:moveTo>
                <a:lnTo>
                  <a:pt x="92455" y="337057"/>
                </a:lnTo>
                <a:lnTo>
                  <a:pt x="58039" y="396058"/>
                </a:lnTo>
                <a:lnTo>
                  <a:pt x="58039" y="419481"/>
                </a:lnTo>
                <a:lnTo>
                  <a:pt x="59020" y="419481"/>
                </a:lnTo>
                <a:lnTo>
                  <a:pt x="103377" y="343407"/>
                </a:lnTo>
                <a:lnTo>
                  <a:pt x="102362" y="339598"/>
                </a:lnTo>
                <a:lnTo>
                  <a:pt x="96266" y="336042"/>
                </a:lnTo>
                <a:close/>
              </a:path>
              <a:path w="103504" h="432435">
                <a:moveTo>
                  <a:pt x="51689" y="406944"/>
                </a:moveTo>
                <a:lnTo>
                  <a:pt x="46227" y="416306"/>
                </a:lnTo>
                <a:lnTo>
                  <a:pt x="57150" y="416306"/>
                </a:lnTo>
                <a:lnTo>
                  <a:pt x="51689" y="406944"/>
                </a:lnTo>
                <a:close/>
              </a:path>
              <a:path w="103504" h="432435">
                <a:moveTo>
                  <a:pt x="58039" y="396058"/>
                </a:moveTo>
                <a:lnTo>
                  <a:pt x="51689" y="406944"/>
                </a:lnTo>
                <a:lnTo>
                  <a:pt x="57150" y="416306"/>
                </a:lnTo>
                <a:lnTo>
                  <a:pt x="58039" y="416306"/>
                </a:lnTo>
                <a:lnTo>
                  <a:pt x="58039" y="396058"/>
                </a:lnTo>
                <a:close/>
              </a:path>
              <a:path w="103504" h="432435">
                <a:moveTo>
                  <a:pt x="58039" y="0"/>
                </a:moveTo>
                <a:lnTo>
                  <a:pt x="45339" y="0"/>
                </a:lnTo>
                <a:lnTo>
                  <a:pt x="45339" y="396058"/>
                </a:lnTo>
                <a:lnTo>
                  <a:pt x="51689" y="406944"/>
                </a:lnTo>
                <a:lnTo>
                  <a:pt x="58038" y="396058"/>
                </a:lnTo>
                <a:lnTo>
                  <a:pt x="58039" y="0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401442" y="4830317"/>
            <a:ext cx="843534" cy="819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58318" y="4732019"/>
            <a:ext cx="969264" cy="1041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455415" y="4751451"/>
            <a:ext cx="624077" cy="939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863840" y="2928366"/>
            <a:ext cx="648080" cy="6297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104637" y="4738878"/>
            <a:ext cx="697230" cy="1003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1046" y="4701158"/>
            <a:ext cx="1101852" cy="1041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984249" y="4672583"/>
            <a:ext cx="425195" cy="11098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33880" y="4687442"/>
            <a:ext cx="572643" cy="1054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85483" y="4790313"/>
            <a:ext cx="1242440" cy="8595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107108" y="1606009"/>
            <a:ext cx="19907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70124" y="4687442"/>
            <a:ext cx="1092707" cy="10549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614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8905" y="206502"/>
            <a:ext cx="2266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1F487C"/>
                </a:solidFill>
              </a:rPr>
              <a:t>IPR in</a:t>
            </a:r>
            <a:r>
              <a:rPr spc="-75" dirty="0">
                <a:solidFill>
                  <a:srgbClr val="1F487C"/>
                </a:solidFill>
              </a:rPr>
              <a:t> </a:t>
            </a:r>
            <a:r>
              <a:rPr spc="-15" dirty="0">
                <a:solidFill>
                  <a:srgbClr val="1F487C"/>
                </a:solidFill>
              </a:rPr>
              <a:t>brief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2848039"/>
            <a:ext cx="8064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•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640" y="4933506"/>
            <a:ext cx="8064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•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839" y="871982"/>
            <a:ext cx="8417561" cy="5251438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68300" marR="43180" indent="-342900" algn="just">
              <a:lnSpc>
                <a:spcPct val="80000"/>
              </a:lnSpc>
              <a:spcBef>
                <a:spcPts val="530"/>
              </a:spcBef>
              <a:buFont typeface="Arial"/>
              <a:buChar char="•"/>
              <a:tabLst>
                <a:tab pos="368300" algn="l"/>
              </a:tabLst>
            </a:pPr>
            <a:r>
              <a:rPr sz="19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Industrial Designs: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Design deals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with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features,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shapes,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patterns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etc., applied to an  article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industrial process, manual or mechanical. Eg., chair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is a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utility item. 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However,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chair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itself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does not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qualify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1900" spc="-10" dirty="0">
                <a:solidFill>
                  <a:srgbClr val="FF0000"/>
                </a:solidFill>
                <a:latin typeface="Times New Roman"/>
                <a:cs typeface="Times New Roman"/>
              </a:rPr>
              <a:t>IPR,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but its special carvings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, embossing 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etc.,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done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which increases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the value of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chair though </a:t>
            </a:r>
            <a:r>
              <a:rPr sz="1900" spc="-25" dirty="0">
                <a:solidFill>
                  <a:prstClr val="black"/>
                </a:solidFill>
                <a:latin typeface="Times New Roman"/>
                <a:cs typeface="Times New Roman"/>
              </a:rPr>
              <a:t>it’s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utility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remains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same,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it 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becomes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eligible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IPR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under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Designs Act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. Designs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registered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based on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its 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originality,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henceforth they can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use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® or registered, with registration</a:t>
            </a:r>
            <a:r>
              <a:rPr sz="1900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spc="-15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1900" spc="-15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19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9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8300" marR="42545" algn="just">
              <a:lnSpc>
                <a:spcPct val="80000"/>
              </a:lnSpc>
            </a:pPr>
            <a:r>
              <a:rPr sz="19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Patents: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monopoly right granted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to a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person,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who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invented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new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product or  process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of making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article, for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20years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under the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Indian Patens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Act,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1970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, and 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can be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renewed after expiration of period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. The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inventor has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file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patent first, 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and then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make his/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her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invention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to public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patent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has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to be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applied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each 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country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inventor,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claim his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rights in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1900" spc="-15" dirty="0">
                <a:solidFill>
                  <a:prstClr val="black"/>
                </a:solidFill>
                <a:latin typeface="Times New Roman"/>
                <a:cs typeface="Times New Roman"/>
              </a:rPr>
              <a:t>country. </a:t>
            </a:r>
            <a:r>
              <a:rPr sz="1900" u="sng" dirty="0">
                <a:solidFill>
                  <a:srgbClr val="FF0000"/>
                </a:solidFill>
                <a:latin typeface="Times New Roman"/>
                <a:cs typeface="Times New Roman"/>
              </a:rPr>
              <a:t>Eg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: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group of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scientists 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working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on new drug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development in Himalaya Drugs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for some </a:t>
            </a:r>
            <a:r>
              <a:rPr sz="1900" spc="-20" dirty="0">
                <a:solidFill>
                  <a:srgbClr val="FF0000"/>
                </a:solidFill>
                <a:latin typeface="Times New Roman"/>
                <a:cs typeface="Times New Roman"/>
              </a:rPr>
              <a:t>salary</a:t>
            </a:r>
            <a:r>
              <a:rPr sz="1900" spc="-20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patent  of the drug developed is given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Himalaya Drugs,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but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not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scientists.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 The 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drug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many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patents like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composition, process,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and product</a:t>
            </a:r>
            <a:r>
              <a:rPr sz="19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etc.</a:t>
            </a:r>
          </a:p>
          <a:p>
            <a:pPr>
              <a:spcBef>
                <a:spcPts val="45"/>
              </a:spcBef>
            </a:pPr>
            <a:endParaRPr sz="19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8300" marR="43180" algn="just">
              <a:lnSpc>
                <a:spcPts val="1730"/>
              </a:lnSpc>
              <a:spcBef>
                <a:spcPts val="5"/>
              </a:spcBef>
            </a:pPr>
            <a:r>
              <a:rPr sz="1900" b="1" spc="-15" dirty="0">
                <a:solidFill>
                  <a:prstClr val="black"/>
                </a:solidFill>
                <a:latin typeface="Times New Roman"/>
                <a:cs typeface="Times New Roman"/>
              </a:rPr>
              <a:t>Trademarks: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Trademark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can be a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word, name,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brand, symbol,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label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etc.,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used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a 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company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create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unique identity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their product.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Trademark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can be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registered, 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then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use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™ ®.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The registration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validity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for 7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years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renewable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after  </a:t>
            </a:r>
            <a:r>
              <a:rPr sz="1900" spc="-20" dirty="0">
                <a:solidFill>
                  <a:srgbClr val="FF0000"/>
                </a:solidFill>
                <a:latin typeface="Times New Roman"/>
                <a:cs typeface="Times New Roman"/>
              </a:rPr>
              <a:t>expiry.</a:t>
            </a:r>
            <a:r>
              <a:rPr sz="19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India,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1900" spc="-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governed </a:t>
            </a:r>
            <a:r>
              <a:rPr sz="1900" spc="-10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19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1900" spc="-15" dirty="0">
                <a:solidFill>
                  <a:srgbClr val="FF0000"/>
                </a:solidFill>
                <a:latin typeface="Times New Roman"/>
                <a:cs typeface="Times New Roman"/>
              </a:rPr>
              <a:t>Trade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and Merchandise Marks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Act,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1958, 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which </a:t>
            </a:r>
            <a:r>
              <a:rPr sz="1900" spc="-5" dirty="0">
                <a:solidFill>
                  <a:srgbClr val="FF0000"/>
                </a:solidFill>
                <a:latin typeface="Times New Roman"/>
                <a:cs typeface="Times New Roman"/>
              </a:rPr>
              <a:t>came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into force on 25</a:t>
            </a:r>
            <a:r>
              <a:rPr sz="1900" baseline="25462" dirty="0">
                <a:solidFill>
                  <a:srgbClr val="FF0000"/>
                </a:solidFill>
                <a:latin typeface="Times New Roman"/>
                <a:cs typeface="Times New Roman"/>
              </a:rPr>
              <a:t>th </a:t>
            </a:r>
            <a:r>
              <a:rPr sz="1900" spc="-25" dirty="0">
                <a:solidFill>
                  <a:srgbClr val="FF0000"/>
                </a:solidFill>
                <a:latin typeface="Times New Roman"/>
                <a:cs typeface="Times New Roman"/>
              </a:rPr>
              <a:t>Nov.,</a:t>
            </a:r>
            <a:r>
              <a:rPr sz="1900" spc="-1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1959.</a:t>
            </a:r>
          </a:p>
        </p:txBody>
      </p:sp>
      <p:sp>
        <p:nvSpPr>
          <p:cNvPr id="6" name="object 6"/>
          <p:cNvSpPr/>
          <p:nvPr/>
        </p:nvSpPr>
        <p:spPr>
          <a:xfrm>
            <a:off x="45719" y="2276855"/>
            <a:ext cx="853440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04" y="4792979"/>
            <a:ext cx="772668" cy="79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603" y="79247"/>
            <a:ext cx="3178301" cy="762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pPr marL="25400">
                <a:lnSpc>
                  <a:spcPts val="1240"/>
                </a:lnSpc>
              </a:pPr>
              <a:t>67</a:t>
            </a:fld>
            <a:endParaRPr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8377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653" y="206502"/>
            <a:ext cx="2489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1F487C"/>
                </a:solidFill>
              </a:rPr>
              <a:t>IPR in</a:t>
            </a:r>
            <a:r>
              <a:rPr spc="-75" dirty="0">
                <a:solidFill>
                  <a:srgbClr val="1F487C"/>
                </a:solidFill>
              </a:rPr>
              <a:t> </a:t>
            </a:r>
            <a:r>
              <a:rPr spc="-50" dirty="0">
                <a:solidFill>
                  <a:srgbClr val="1F487C"/>
                </a:solidFill>
              </a:rPr>
              <a:t>brief..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3915134"/>
            <a:ext cx="8953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•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951738"/>
            <a:ext cx="8074025" cy="42146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marR="5080" indent="-342900" algn="just">
              <a:lnSpc>
                <a:spcPct val="80000"/>
              </a:lnSpc>
              <a:spcBef>
                <a:spcPts val="585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spc="-30" dirty="0">
                <a:solidFill>
                  <a:prstClr val="black"/>
                </a:solidFill>
                <a:latin typeface="Times New Roman"/>
                <a:cs typeface="Times New Roman"/>
              </a:rPr>
              <a:t>Trade </a:t>
            </a:r>
            <a:r>
              <a:rPr sz="2000" b="1" spc="-10" dirty="0">
                <a:solidFill>
                  <a:prstClr val="black"/>
                </a:solidFill>
                <a:latin typeface="Times New Roman"/>
                <a:cs typeface="Times New Roman"/>
              </a:rPr>
              <a:t>Secrets: 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Trade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secret is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intellectual work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product used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for a  business purpose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that can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classified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as belonging to that business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provided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it is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not based on information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public</a:t>
            </a:r>
            <a:r>
              <a:rPr sz="2000" spc="-1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domain.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Font typeface="Arial"/>
              <a:buChar char="•"/>
            </a:pPr>
            <a:endParaRPr sz="25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8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solidFill>
                  <a:prstClr val="black"/>
                </a:solidFill>
                <a:latin typeface="Times New Roman"/>
                <a:cs typeface="Times New Roman"/>
              </a:rPr>
              <a:t>Geographical </a:t>
            </a:r>
            <a:r>
              <a:rPr sz="20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Indication: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This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indication,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that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originates from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 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definite geographical area,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which is used to identify natural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or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manufactured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product.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eg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.,</a:t>
            </a:r>
            <a:r>
              <a:rPr sz="2000" spc="-5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Nirmal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 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paintings,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Kolhapuri Chappals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etc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., qualify for  registration under this 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category.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It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is valid for 10 years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endParaRPr lang="en-US" sz="2000" spc="-5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80000"/>
              </a:lnSpc>
              <a:buFont typeface="Arial"/>
              <a:buChar char="•"/>
              <a:tabLst>
                <a:tab pos="355600" algn="l"/>
              </a:tabLst>
            </a:pPr>
            <a:endParaRPr sz="25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indent="-3556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sz="20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Copyright: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right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which prevents the appropriation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 fruits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man’s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work, labour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skill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by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another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person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. Copyright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is an 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exclusive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legal right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reproduce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an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original work of authorship fixed 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in 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any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tangible medium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expression,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to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prepare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derivative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works based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on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original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work,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perform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display the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work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case of dramatic,  music, choreographic and sculptural works. </a:t>
            </a:r>
            <a:endParaRPr lang="en-US" sz="2000" spc="-5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indent="-3556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sz="20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Eg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Bhagwat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Geeta, Pathanjali 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Yoga </a:t>
            </a:r>
            <a:r>
              <a:rPr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sutras</a:t>
            </a:r>
            <a:endParaRPr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302764"/>
            <a:ext cx="899160" cy="105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40980" y="73152"/>
            <a:ext cx="906779" cy="908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51" y="3813047"/>
            <a:ext cx="864108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pPr marL="25400">
                <a:lnSpc>
                  <a:spcPts val="1240"/>
                </a:lnSpc>
              </a:pPr>
              <a:t>68</a:t>
            </a:fld>
            <a:endParaRPr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0869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963" y="1480470"/>
            <a:ext cx="5374005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66249" algn="l"/>
              </a:tabLst>
            </a:pPr>
            <a:r>
              <a:rPr sz="3600" dirty="0">
                <a:solidFill>
                  <a:srgbClr val="FFFFFF"/>
                </a:solidFill>
              </a:rPr>
              <a:t>1.	</a:t>
            </a:r>
            <a:r>
              <a:rPr sz="3600" spc="-4" dirty="0">
                <a:solidFill>
                  <a:srgbClr val="FFFFFF"/>
                </a:solidFill>
              </a:rPr>
              <a:t>INDUSTRIAL</a:t>
            </a:r>
            <a:r>
              <a:rPr sz="3600" spc="-18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DESIGNS: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509779" y="2561463"/>
            <a:ext cx="7906226" cy="3236119"/>
          </a:xfrm>
          <a:custGeom>
            <a:avLst/>
            <a:gdLst/>
            <a:ahLst/>
            <a:cxnLst/>
            <a:rect l="l" t="t" r="r" b="b"/>
            <a:pathLst>
              <a:path w="10541635" h="4314825">
                <a:moveTo>
                  <a:pt x="0" y="4314444"/>
                </a:moveTo>
                <a:lnTo>
                  <a:pt x="10541508" y="4314444"/>
                </a:lnTo>
                <a:lnTo>
                  <a:pt x="10541508" y="0"/>
                </a:lnTo>
                <a:lnTo>
                  <a:pt x="0" y="0"/>
                </a:lnTo>
                <a:lnTo>
                  <a:pt x="0" y="43144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9779" y="2561463"/>
            <a:ext cx="7906226" cy="3236119"/>
          </a:xfrm>
          <a:custGeom>
            <a:avLst/>
            <a:gdLst/>
            <a:ahLst/>
            <a:cxnLst/>
            <a:rect l="l" t="t" r="r" b="b"/>
            <a:pathLst>
              <a:path w="10541635" h="4314825">
                <a:moveTo>
                  <a:pt x="0" y="4314444"/>
                </a:moveTo>
                <a:lnTo>
                  <a:pt x="10541508" y="4314444"/>
                </a:lnTo>
                <a:lnTo>
                  <a:pt x="10541508" y="0"/>
                </a:lnTo>
                <a:lnTo>
                  <a:pt x="0" y="0"/>
                </a:lnTo>
                <a:lnTo>
                  <a:pt x="0" y="4314444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290" y="2540032"/>
            <a:ext cx="7789545" cy="2907110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180975" marR="5715" indent="-171450" algn="just">
              <a:lnSpc>
                <a:spcPts val="2595"/>
              </a:lnSpc>
              <a:spcBef>
                <a:spcPts val="401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Design deals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with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features, shapes, patterns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, etc.,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applied </a:t>
            </a:r>
            <a:r>
              <a:rPr sz="2400" spc="-11" dirty="0">
                <a:solidFill>
                  <a:prstClr val="black"/>
                </a:solidFill>
                <a:latin typeface="Times New Roman"/>
                <a:cs typeface="Times New Roman"/>
              </a:rPr>
              <a:t>to 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article by an industrial process, manual or</a:t>
            </a:r>
            <a:r>
              <a:rPr sz="2400" spc="-8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mechanical.</a:t>
            </a:r>
          </a:p>
          <a:p>
            <a:pPr marL="180975" marR="3810" indent="-171450" algn="just">
              <a:lnSpc>
                <a:spcPct val="90000"/>
              </a:lnSpc>
              <a:spcBef>
                <a:spcPts val="709"/>
              </a:spcBef>
              <a:buFont typeface="Arial"/>
              <a:buChar char="•"/>
              <a:tabLst>
                <a:tab pos="180975" algn="l"/>
              </a:tabLst>
            </a:pP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Eg., chair is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utility item. 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However,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chair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itself does not 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qualify for IPR,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but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its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special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carvings,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embossing etc.,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done which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increases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value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chair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though </a:t>
            </a:r>
            <a:r>
              <a:rPr sz="2400" spc="-41" dirty="0">
                <a:solidFill>
                  <a:prstClr val="black"/>
                </a:solidFill>
                <a:latin typeface="Times New Roman"/>
                <a:cs typeface="Times New Roman"/>
              </a:rPr>
              <a:t>it’s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utility  remains same,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becomes eligible for IPR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under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Designs</a:t>
            </a:r>
            <a:r>
              <a:rPr sz="2400" spc="-2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Act.</a:t>
            </a:r>
          </a:p>
          <a:p>
            <a:pPr marL="180975" marR="5239" indent="-171450" algn="just">
              <a:lnSpc>
                <a:spcPts val="2595"/>
              </a:lnSpc>
              <a:spcBef>
                <a:spcPts val="780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Designs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registered based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on its 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originality,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henceforth  they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use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® or registered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, with registration</a:t>
            </a:r>
            <a:r>
              <a:rPr sz="2400" spc="-7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19" dirty="0">
                <a:solidFill>
                  <a:prstClr val="black"/>
                </a:solidFill>
                <a:latin typeface="Times New Roman"/>
                <a:cs typeface="Times New Roman"/>
              </a:rPr>
              <a:t>number.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88636" y="-1237"/>
            <a:ext cx="3529964" cy="2541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96038" y="1692173"/>
            <a:ext cx="19907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570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various sources from where ethical values have been evolved. The main sources are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Religion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Society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 System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inheritance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7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413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314450"/>
            <a:ext cx="625316" cy="1026795"/>
          </a:xfrm>
          <a:custGeom>
            <a:avLst/>
            <a:gdLst/>
            <a:ahLst/>
            <a:cxnLst/>
            <a:rect l="l" t="t" r="r" b="b"/>
            <a:pathLst>
              <a:path w="833755" h="1369060">
                <a:moveTo>
                  <a:pt x="0" y="1368552"/>
                </a:moveTo>
                <a:lnTo>
                  <a:pt x="833628" y="1368552"/>
                </a:lnTo>
                <a:lnTo>
                  <a:pt x="83362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8778" y="1314450"/>
            <a:ext cx="622935" cy="1026795"/>
          </a:xfrm>
          <a:custGeom>
            <a:avLst/>
            <a:gdLst/>
            <a:ahLst/>
            <a:cxnLst/>
            <a:rect l="l" t="t" r="r" b="b"/>
            <a:pathLst>
              <a:path w="830579" h="1369060">
                <a:moveTo>
                  <a:pt x="0" y="1368552"/>
                </a:moveTo>
                <a:lnTo>
                  <a:pt x="830579" y="1368552"/>
                </a:lnTo>
                <a:lnTo>
                  <a:pt x="830579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5221" y="1303020"/>
            <a:ext cx="7893844" cy="4454366"/>
          </a:xfrm>
          <a:custGeom>
            <a:avLst/>
            <a:gdLst/>
            <a:ahLst/>
            <a:cxnLst/>
            <a:rect l="l" t="t" r="r" b="b"/>
            <a:pathLst>
              <a:path w="10525125" h="5939155">
                <a:moveTo>
                  <a:pt x="0" y="5939028"/>
                </a:moveTo>
                <a:lnTo>
                  <a:pt x="10524744" y="5939028"/>
                </a:lnTo>
                <a:lnTo>
                  <a:pt x="10524744" y="0"/>
                </a:lnTo>
                <a:lnTo>
                  <a:pt x="0" y="0"/>
                </a:lnTo>
                <a:lnTo>
                  <a:pt x="0" y="5939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5221" y="1303020"/>
            <a:ext cx="7893844" cy="4454366"/>
          </a:xfrm>
          <a:custGeom>
            <a:avLst/>
            <a:gdLst/>
            <a:ahLst/>
            <a:cxnLst/>
            <a:rect l="l" t="t" r="r" b="b"/>
            <a:pathLst>
              <a:path w="10525125" h="5939155">
                <a:moveTo>
                  <a:pt x="0" y="5939028"/>
                </a:moveTo>
                <a:lnTo>
                  <a:pt x="10524744" y="5939028"/>
                </a:lnTo>
                <a:lnTo>
                  <a:pt x="10524744" y="0"/>
                </a:lnTo>
                <a:lnTo>
                  <a:pt x="0" y="0"/>
                </a:lnTo>
                <a:lnTo>
                  <a:pt x="0" y="5939028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862" y="1281399"/>
            <a:ext cx="8235791" cy="3909885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219075" marR="60960" indent="-171450">
              <a:lnSpc>
                <a:spcPts val="2595"/>
              </a:lnSpc>
              <a:spcBef>
                <a:spcPts val="401"/>
              </a:spcBef>
              <a:buFont typeface="Arial"/>
              <a:buChar char="•"/>
              <a:tabLst>
                <a:tab pos="289560" algn="l"/>
                <a:tab pos="290036" algn="l"/>
                <a:tab pos="718185" algn="l"/>
                <a:tab pos="1827371" algn="l"/>
                <a:tab pos="2646997" algn="l"/>
                <a:tab pos="3026093" algn="l"/>
                <a:tab pos="3838099" algn="l"/>
                <a:tab pos="4217670" algn="l"/>
                <a:tab pos="4969669" algn="l"/>
                <a:tab pos="6009799" algn="l"/>
                <a:tab pos="6508433" algn="l"/>
                <a:tab pos="7548563" algn="l"/>
                <a:tab pos="7989094" algn="l"/>
              </a:tabLst>
            </a:pPr>
            <a:r>
              <a:rPr sz="1350" dirty="0">
                <a:solidFill>
                  <a:prstClr val="black"/>
                </a:solidFill>
              </a:rPr>
              <a:t>	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laws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governing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designs are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the Designs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Act of 2000 </a:t>
            </a:r>
            <a:r>
              <a:rPr sz="2400" spc="-8" dirty="0">
                <a:solidFill>
                  <a:prstClr val="black"/>
                </a:solidFill>
                <a:latin typeface="Times New Roman"/>
                <a:cs typeface="Times New Roman"/>
              </a:rPr>
              <a:t>and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	</a:t>
            </a:r>
            <a:r>
              <a:rPr sz="2400" spc="-8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es</a:t>
            </a:r>
            <a:r>
              <a:rPr sz="2400" spc="-8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gns	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ules	of	200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.	In	</a:t>
            </a:r>
            <a:r>
              <a:rPr sz="2400" spc="-11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ndia	de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sz="2400" spc="-11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s	are	de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ined	as	</a:t>
            </a:r>
            <a:r>
              <a:rPr sz="4050" baseline="13888" dirty="0">
                <a:solidFill>
                  <a:srgbClr val="FFFFFF"/>
                </a:solidFill>
                <a:latin typeface="Trebuchet MS"/>
                <a:cs typeface="Trebuchet MS"/>
              </a:rPr>
              <a:t>7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follows:</a:t>
            </a:r>
          </a:p>
          <a:p>
            <a:pPr>
              <a:spcBef>
                <a:spcPts val="11"/>
              </a:spcBef>
              <a:buFont typeface="Arial"/>
              <a:buChar char="•"/>
            </a:pPr>
            <a:endParaRPr sz="318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61499" marR="425768" lvl="1" indent="-171450" algn="just">
              <a:lnSpc>
                <a:spcPct val="90000"/>
              </a:lnSpc>
              <a:buClr>
                <a:srgbClr val="001F5F"/>
              </a:buClr>
              <a:buSzPct val="85714"/>
              <a:buFont typeface="Arial"/>
              <a:buChar char="•"/>
              <a:tabLst>
                <a:tab pos="619125" algn="l"/>
              </a:tabLst>
            </a:pPr>
            <a:r>
              <a:rPr sz="1350" dirty="0">
                <a:solidFill>
                  <a:prstClr val="black"/>
                </a:solidFill>
              </a:rPr>
              <a:t>	</a:t>
            </a:r>
            <a:r>
              <a:rPr sz="2100" i="1" spc="-4" dirty="0">
                <a:solidFill>
                  <a:srgbClr val="001F5F"/>
                </a:solidFill>
                <a:latin typeface="Times New Roman"/>
                <a:cs typeface="Times New Roman"/>
              </a:rPr>
              <a:t>‘A </a:t>
            </a:r>
            <a:r>
              <a:rPr sz="2100" i="1" dirty="0">
                <a:solidFill>
                  <a:srgbClr val="001F5F"/>
                </a:solidFill>
                <a:latin typeface="Times New Roman"/>
                <a:cs typeface="Times New Roman"/>
              </a:rPr>
              <a:t>design </a:t>
            </a:r>
            <a:r>
              <a:rPr sz="2100" i="1" spc="-19" dirty="0">
                <a:solidFill>
                  <a:srgbClr val="001F5F"/>
                </a:solidFill>
                <a:latin typeface="Times New Roman"/>
                <a:cs typeface="Times New Roman"/>
              </a:rPr>
              <a:t>refers </a:t>
            </a:r>
            <a:r>
              <a:rPr sz="2100" i="1" spc="-4" dirty="0">
                <a:solidFill>
                  <a:srgbClr val="001F5F"/>
                </a:solidFill>
                <a:latin typeface="Times New Roman"/>
                <a:cs typeface="Times New Roman"/>
              </a:rPr>
              <a:t>to the </a:t>
            </a:r>
            <a:r>
              <a:rPr sz="2100" i="1" spc="-15" dirty="0">
                <a:solidFill>
                  <a:srgbClr val="001F5F"/>
                </a:solidFill>
                <a:latin typeface="Times New Roman"/>
                <a:cs typeface="Times New Roman"/>
              </a:rPr>
              <a:t>features </a:t>
            </a:r>
            <a:r>
              <a:rPr sz="2100" i="1" spc="-4" dirty="0">
                <a:solidFill>
                  <a:srgbClr val="001F5F"/>
                </a:solidFill>
                <a:latin typeface="Times New Roman"/>
                <a:cs typeface="Times New Roman"/>
              </a:rPr>
              <a:t>of shape, configuration, pattern,  ornamentation </a:t>
            </a:r>
            <a:r>
              <a:rPr sz="2100" i="1" dirty="0">
                <a:solidFill>
                  <a:srgbClr val="001F5F"/>
                </a:solidFill>
                <a:latin typeface="Times New Roman"/>
                <a:cs typeface="Times New Roman"/>
              </a:rPr>
              <a:t>or </a:t>
            </a:r>
            <a:r>
              <a:rPr sz="2100" i="1" spc="-4" dirty="0">
                <a:solidFill>
                  <a:srgbClr val="001F5F"/>
                </a:solidFill>
                <a:latin typeface="Times New Roman"/>
                <a:cs typeface="Times New Roman"/>
              </a:rPr>
              <a:t>composition </a:t>
            </a:r>
            <a:r>
              <a:rPr sz="2100" i="1" dirty="0">
                <a:solidFill>
                  <a:srgbClr val="001F5F"/>
                </a:solidFill>
                <a:latin typeface="Times New Roman"/>
                <a:cs typeface="Times New Roman"/>
              </a:rPr>
              <a:t>of </a:t>
            </a:r>
            <a:r>
              <a:rPr sz="2100" i="1" spc="-4" dirty="0">
                <a:solidFill>
                  <a:srgbClr val="001F5F"/>
                </a:solidFill>
                <a:latin typeface="Times New Roman"/>
                <a:cs typeface="Times New Roman"/>
              </a:rPr>
              <a:t>lines </a:t>
            </a:r>
            <a:r>
              <a:rPr sz="2100" i="1" dirty="0">
                <a:solidFill>
                  <a:srgbClr val="001F5F"/>
                </a:solidFill>
                <a:latin typeface="Times New Roman"/>
                <a:cs typeface="Times New Roman"/>
              </a:rPr>
              <a:t>or </a:t>
            </a:r>
            <a:r>
              <a:rPr sz="2100" i="1" spc="-4" dirty="0">
                <a:solidFill>
                  <a:srgbClr val="001F5F"/>
                </a:solidFill>
                <a:latin typeface="Times New Roman"/>
                <a:cs typeface="Times New Roman"/>
              </a:rPr>
              <a:t>colors applied to </a:t>
            </a:r>
            <a:r>
              <a:rPr sz="2100" i="1" dirty="0">
                <a:solidFill>
                  <a:srgbClr val="001F5F"/>
                </a:solidFill>
                <a:latin typeface="Times New Roman"/>
                <a:cs typeface="Times New Roman"/>
              </a:rPr>
              <a:t>any  </a:t>
            </a:r>
            <a:r>
              <a:rPr sz="2100" i="1" spc="-4" dirty="0">
                <a:solidFill>
                  <a:srgbClr val="001F5F"/>
                </a:solidFill>
                <a:latin typeface="Times New Roman"/>
                <a:cs typeface="Times New Roman"/>
              </a:rPr>
              <a:t>article, in two </a:t>
            </a:r>
            <a:r>
              <a:rPr sz="2100" i="1" dirty="0">
                <a:solidFill>
                  <a:srgbClr val="001F5F"/>
                </a:solidFill>
                <a:latin typeface="Times New Roman"/>
                <a:cs typeface="Times New Roman"/>
              </a:rPr>
              <a:t>or </a:t>
            </a:r>
            <a:r>
              <a:rPr sz="2100" i="1" spc="-15" dirty="0">
                <a:solidFill>
                  <a:srgbClr val="001F5F"/>
                </a:solidFill>
                <a:latin typeface="Times New Roman"/>
                <a:cs typeface="Times New Roman"/>
              </a:rPr>
              <a:t>three </a:t>
            </a:r>
            <a:r>
              <a:rPr sz="2100" i="1" spc="-4" dirty="0">
                <a:solidFill>
                  <a:srgbClr val="001F5F"/>
                </a:solidFill>
                <a:latin typeface="Times New Roman"/>
                <a:cs typeface="Times New Roman"/>
              </a:rPr>
              <a:t>dimensional </a:t>
            </a:r>
            <a:r>
              <a:rPr sz="2100" i="1" spc="-8" dirty="0">
                <a:solidFill>
                  <a:srgbClr val="001F5F"/>
                </a:solidFill>
                <a:latin typeface="Times New Roman"/>
                <a:cs typeface="Times New Roman"/>
              </a:rPr>
              <a:t>(or </a:t>
            </a:r>
            <a:r>
              <a:rPr sz="2100" i="1" dirty="0">
                <a:solidFill>
                  <a:srgbClr val="001F5F"/>
                </a:solidFill>
                <a:latin typeface="Times New Roman"/>
                <a:cs typeface="Times New Roman"/>
              </a:rPr>
              <a:t>both) </a:t>
            </a:r>
            <a:r>
              <a:rPr sz="2100" i="1" spc="-4" dirty="0">
                <a:solidFill>
                  <a:srgbClr val="001F5F"/>
                </a:solidFill>
                <a:latin typeface="Times New Roman"/>
                <a:cs typeface="Times New Roman"/>
              </a:rPr>
              <a:t>forms’. </a:t>
            </a:r>
            <a:r>
              <a:rPr sz="2100" dirty="0">
                <a:solidFill>
                  <a:srgbClr val="001F5F"/>
                </a:solidFill>
                <a:latin typeface="Times New Roman"/>
                <a:cs typeface="Times New Roman"/>
              </a:rPr>
              <a:t>(Design  </a:t>
            </a:r>
            <a:r>
              <a:rPr sz="2100" spc="-8" dirty="0">
                <a:solidFill>
                  <a:srgbClr val="001F5F"/>
                </a:solidFill>
                <a:latin typeface="Times New Roman"/>
                <a:cs typeface="Times New Roman"/>
              </a:rPr>
              <a:t>Office, </a:t>
            </a:r>
            <a:r>
              <a:rPr sz="2100" spc="-4" dirty="0">
                <a:solidFill>
                  <a:srgbClr val="001F5F"/>
                </a:solidFill>
                <a:latin typeface="Times New Roman"/>
                <a:cs typeface="Times New Roman"/>
              </a:rPr>
              <a:t>Kolkata: Guidelines </a:t>
            </a:r>
            <a:r>
              <a:rPr sz="2100" dirty="0">
                <a:solidFill>
                  <a:srgbClr val="001F5F"/>
                </a:solidFill>
                <a:latin typeface="Times New Roman"/>
                <a:cs typeface="Times New Roman"/>
              </a:rPr>
              <a:t>for</a:t>
            </a:r>
            <a:r>
              <a:rPr sz="2100" spc="1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100" spc="-4" dirty="0">
                <a:solidFill>
                  <a:srgbClr val="001F5F"/>
                </a:solidFill>
                <a:latin typeface="Times New Roman"/>
                <a:cs typeface="Times New Roman"/>
              </a:rPr>
              <a:t>Registration)</a:t>
            </a:r>
            <a:endParaRPr sz="2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lvl="1">
              <a:buClr>
                <a:srgbClr val="001F5F"/>
              </a:buClr>
              <a:buFont typeface="Arial"/>
              <a:buChar char="•"/>
            </a:pPr>
            <a:endParaRPr sz="23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19075" marR="425291" indent="-171450">
              <a:lnSpc>
                <a:spcPts val="2595"/>
              </a:lnSpc>
              <a:spcBef>
                <a:spcPts val="1448"/>
              </a:spcBef>
              <a:buFont typeface="Arial"/>
              <a:buChar char="•"/>
              <a:tabLst>
                <a:tab pos="295275" algn="l"/>
                <a:tab pos="295751" algn="l"/>
              </a:tabLst>
            </a:pPr>
            <a:r>
              <a:rPr sz="1350" dirty="0">
                <a:solidFill>
                  <a:prstClr val="black"/>
                </a:solidFill>
              </a:rPr>
              <a:t>	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Designs are valid for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maximum of ten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years, renewable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for 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 further five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years.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3017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290" y="1500149"/>
            <a:ext cx="386857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dirty="0">
                <a:solidFill>
                  <a:srgbClr val="FFFFFF"/>
                </a:solidFill>
              </a:rPr>
              <a:t>2.TRADE MARKS</a:t>
            </a:r>
            <a:r>
              <a:rPr sz="3600" spc="-71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: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509778" y="2495169"/>
            <a:ext cx="7993380" cy="3308985"/>
          </a:xfrm>
          <a:custGeom>
            <a:avLst/>
            <a:gdLst/>
            <a:ahLst/>
            <a:cxnLst/>
            <a:rect l="l" t="t" r="r" b="b"/>
            <a:pathLst>
              <a:path w="10657840" h="4411980">
                <a:moveTo>
                  <a:pt x="0" y="4411980"/>
                </a:moveTo>
                <a:lnTo>
                  <a:pt x="10657332" y="4411980"/>
                </a:lnTo>
                <a:lnTo>
                  <a:pt x="10657332" y="0"/>
                </a:lnTo>
                <a:lnTo>
                  <a:pt x="0" y="0"/>
                </a:lnTo>
                <a:lnTo>
                  <a:pt x="0" y="4411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9778" y="2495169"/>
            <a:ext cx="7993380" cy="3308985"/>
          </a:xfrm>
          <a:custGeom>
            <a:avLst/>
            <a:gdLst/>
            <a:ahLst/>
            <a:cxnLst/>
            <a:rect l="l" t="t" r="r" b="b"/>
            <a:pathLst>
              <a:path w="10657840" h="4411980">
                <a:moveTo>
                  <a:pt x="0" y="4411980"/>
                </a:moveTo>
                <a:lnTo>
                  <a:pt x="10657332" y="4411980"/>
                </a:lnTo>
                <a:lnTo>
                  <a:pt x="10657332" y="0"/>
                </a:lnTo>
                <a:lnTo>
                  <a:pt x="0" y="0"/>
                </a:lnTo>
                <a:lnTo>
                  <a:pt x="0" y="4411980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290" y="2449545"/>
            <a:ext cx="7875746" cy="3019128"/>
          </a:xfrm>
          <a:prstGeom prst="rect">
            <a:avLst/>
          </a:prstGeom>
        </p:spPr>
        <p:txBody>
          <a:bodyPr vert="horz" wrap="square" lIns="0" tIns="70961" rIns="0" bIns="0" rtlCol="0">
            <a:spAutoFit/>
          </a:bodyPr>
          <a:lstStyle/>
          <a:p>
            <a:pPr marL="180975" marR="4286" indent="-171450" algn="just">
              <a:lnSpc>
                <a:spcPct val="80000"/>
              </a:lnSpc>
              <a:spcBef>
                <a:spcPts val="559"/>
              </a:spcBef>
              <a:buFont typeface="Wingdings"/>
              <a:buChar char=""/>
              <a:tabLst>
                <a:tab pos="180975" algn="l"/>
              </a:tabLst>
            </a:pPr>
            <a:r>
              <a:rPr sz="2025" spc="-15" dirty="0">
                <a:solidFill>
                  <a:prstClr val="black"/>
                </a:solidFill>
                <a:latin typeface="Times New Roman"/>
                <a:cs typeface="Times New Roman"/>
              </a:rPr>
              <a:t>Trade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Marks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Act, 1999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defines </a:t>
            </a:r>
            <a:r>
              <a:rPr sz="2025" spc="-8" dirty="0">
                <a:solidFill>
                  <a:prstClr val="black"/>
                </a:solidFill>
                <a:latin typeface="Times New Roman"/>
                <a:cs typeface="Times New Roman"/>
              </a:rPr>
              <a:t>TM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mark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capable of being  </a:t>
            </a:r>
            <a:r>
              <a:rPr sz="2025" b="1" i="1" spc="-4" dirty="0">
                <a:solidFill>
                  <a:prstClr val="black"/>
                </a:solidFill>
                <a:latin typeface="Times New Roman"/>
                <a:cs typeface="Times New Roman"/>
              </a:rPr>
              <a:t>represented graphically </a:t>
            </a:r>
            <a:r>
              <a:rPr sz="2025" i="1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025" i="1" spc="-4" dirty="0">
                <a:solidFill>
                  <a:prstClr val="black"/>
                </a:solidFill>
                <a:latin typeface="Times New Roman"/>
                <a:cs typeface="Times New Roman"/>
              </a:rPr>
              <a:t>which </a:t>
            </a:r>
            <a:r>
              <a:rPr sz="2025" i="1" dirty="0">
                <a:solidFill>
                  <a:prstClr val="black"/>
                </a:solidFill>
                <a:latin typeface="Times New Roman"/>
                <a:cs typeface="Times New Roman"/>
              </a:rPr>
              <a:t>is capable </a:t>
            </a:r>
            <a:r>
              <a:rPr sz="2025" i="1" spc="-4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025" b="1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distinguishing the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goods  or </a:t>
            </a:r>
            <a:r>
              <a:rPr sz="2025" b="1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services </a:t>
            </a:r>
            <a:r>
              <a:rPr sz="2025" i="1" dirty="0">
                <a:solidFill>
                  <a:srgbClr val="FF0000"/>
                </a:solidFill>
                <a:latin typeface="Times New Roman"/>
                <a:cs typeface="Times New Roman"/>
              </a:rPr>
              <a:t>of one </a:t>
            </a:r>
            <a:r>
              <a:rPr sz="2025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person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from </a:t>
            </a:r>
            <a:r>
              <a:rPr sz="2025" b="1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those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25" b="1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others </a:t>
            </a:r>
            <a:r>
              <a:rPr sz="2025" i="1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025" b="1" i="1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025" b="1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include shape </a:t>
            </a:r>
            <a:r>
              <a:rPr sz="2025" b="1" i="1" spc="-8" dirty="0">
                <a:solidFill>
                  <a:srgbClr val="FF0000"/>
                </a:solidFill>
                <a:latin typeface="Times New Roman"/>
                <a:cs typeface="Times New Roman"/>
              </a:rPr>
              <a:t>of 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goods, their packaging and combination of</a:t>
            </a:r>
            <a:r>
              <a:rPr sz="2025" b="1" i="1" spc="-8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colours.</a:t>
            </a:r>
            <a:endParaRPr sz="2025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80975" marR="3810" indent="-171450" algn="just">
              <a:lnSpc>
                <a:spcPct val="80000"/>
              </a:lnSpc>
              <a:spcBef>
                <a:spcPts val="758"/>
              </a:spcBef>
              <a:buFont typeface="Wingdings"/>
              <a:buChar char=""/>
              <a:tabLst>
                <a:tab pos="180975" algn="l"/>
              </a:tabLst>
            </a:pPr>
            <a:r>
              <a:rPr sz="2025" b="1" dirty="0">
                <a:solidFill>
                  <a:prstClr val="black"/>
                </a:solidFill>
                <a:latin typeface="Times New Roman"/>
                <a:cs typeface="Times New Roman"/>
              </a:rPr>
              <a:t>Mark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includes </a:t>
            </a:r>
            <a:r>
              <a:rPr sz="2025" b="1" i="1" dirty="0">
                <a:solidFill>
                  <a:prstClr val="black"/>
                </a:solidFill>
                <a:latin typeface="Times New Roman"/>
                <a:cs typeface="Times New Roman"/>
              </a:rPr>
              <a:t>“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Device, brand, heading, label, </a:t>
            </a:r>
            <a:r>
              <a:rPr sz="2025" b="1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ticket,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name, signature,  word, </a:t>
            </a:r>
            <a:r>
              <a:rPr sz="2025" b="1" i="1" spc="-19" dirty="0">
                <a:solidFill>
                  <a:srgbClr val="FF0000"/>
                </a:solidFill>
                <a:latin typeface="Times New Roman"/>
                <a:cs typeface="Times New Roman"/>
              </a:rPr>
              <a:t>letter, </a:t>
            </a:r>
            <a:r>
              <a:rPr sz="2025" b="1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numeral, shape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of goods, </a:t>
            </a:r>
            <a:r>
              <a:rPr sz="2025" b="1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packaging,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combination </a:t>
            </a:r>
            <a:r>
              <a:rPr sz="2025" b="1" i="1" spc="4" dirty="0">
                <a:solidFill>
                  <a:srgbClr val="FF0000"/>
                </a:solidFill>
                <a:latin typeface="Times New Roman"/>
                <a:cs typeface="Times New Roman"/>
              </a:rPr>
              <a:t>of 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colours, and </a:t>
            </a:r>
            <a:r>
              <a:rPr sz="2025" b="1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any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combination</a:t>
            </a:r>
            <a:r>
              <a:rPr sz="2025"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25" b="1" i="1" dirty="0">
                <a:solidFill>
                  <a:srgbClr val="FF0000"/>
                </a:solidFill>
                <a:latin typeface="Times New Roman"/>
                <a:cs typeface="Times New Roman"/>
              </a:rPr>
              <a:t>thereof</a:t>
            </a:r>
            <a:r>
              <a:rPr sz="2025" b="1" i="1" dirty="0">
                <a:solidFill>
                  <a:prstClr val="black"/>
                </a:solidFill>
                <a:latin typeface="Times New Roman"/>
                <a:cs typeface="Times New Roman"/>
              </a:rPr>
              <a:t>.”</a:t>
            </a:r>
            <a:endParaRPr sz="202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0975" marR="3810" indent="-171450" algn="just">
              <a:lnSpc>
                <a:spcPct val="80000"/>
              </a:lnSpc>
              <a:spcBef>
                <a:spcPts val="750"/>
              </a:spcBef>
              <a:buFont typeface="Wingdings"/>
              <a:buChar char=""/>
              <a:tabLst>
                <a:tab pos="180975" algn="l"/>
              </a:tabLst>
            </a:pPr>
            <a:r>
              <a:rPr sz="2025" b="1" dirty="0">
                <a:solidFill>
                  <a:prstClr val="black"/>
                </a:solidFill>
                <a:latin typeface="Times New Roman"/>
                <a:cs typeface="Times New Roman"/>
              </a:rPr>
              <a:t>Brand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refers to a </a:t>
            </a:r>
            <a:r>
              <a:rPr sz="2025" spc="-4" dirty="0">
                <a:solidFill>
                  <a:srgbClr val="FF0000"/>
                </a:solidFill>
                <a:latin typeface="Times New Roman"/>
                <a:cs typeface="Times New Roman"/>
              </a:rPr>
              <a:t>name, term, </a:t>
            </a:r>
            <a:r>
              <a:rPr sz="2025" dirty="0">
                <a:solidFill>
                  <a:srgbClr val="FF0000"/>
                </a:solidFill>
                <a:latin typeface="Times New Roman"/>
                <a:cs typeface="Times New Roman"/>
              </a:rPr>
              <a:t>sign, </a:t>
            </a:r>
            <a:r>
              <a:rPr sz="2025" spc="-4" dirty="0">
                <a:solidFill>
                  <a:srgbClr val="FF0000"/>
                </a:solidFill>
                <a:latin typeface="Times New Roman"/>
                <a:cs typeface="Times New Roman"/>
              </a:rPr>
              <a:t>symbol, </a:t>
            </a:r>
            <a:r>
              <a:rPr sz="2025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025" spc="-4" dirty="0">
                <a:solidFill>
                  <a:srgbClr val="FF0000"/>
                </a:solidFill>
                <a:latin typeface="Times New Roman"/>
                <a:cs typeface="Times New Roman"/>
              </a:rPr>
              <a:t>design, </a:t>
            </a:r>
            <a:r>
              <a:rPr sz="2025" dirty="0">
                <a:solidFill>
                  <a:srgbClr val="FF0000"/>
                </a:solidFill>
                <a:latin typeface="Times New Roman"/>
                <a:cs typeface="Times New Roman"/>
              </a:rPr>
              <a:t>or a </a:t>
            </a:r>
            <a:r>
              <a:rPr sz="2025" spc="-4" dirty="0">
                <a:solidFill>
                  <a:srgbClr val="FF0000"/>
                </a:solidFill>
                <a:latin typeface="Times New Roman"/>
                <a:cs typeface="Times New Roman"/>
              </a:rPr>
              <a:t>combination  </a:t>
            </a:r>
            <a:r>
              <a:rPr sz="2025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25" spc="-4" dirty="0">
                <a:solidFill>
                  <a:srgbClr val="FF0000"/>
                </a:solidFill>
                <a:latin typeface="Times New Roman"/>
                <a:cs typeface="Times New Roman"/>
              </a:rPr>
              <a:t>them,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intended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identify the goods or services of one seller or group  of sellers and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to differentiate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them from those of competitors.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E.g. 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McDonald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restaurants, Cycle brand agarbattis,</a:t>
            </a:r>
            <a:r>
              <a:rPr sz="2025" spc="-5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etc.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07108" y="1606009"/>
            <a:ext cx="19907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345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889" y="1288160"/>
            <a:ext cx="1704212" cy="4622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3667" y="2605621"/>
            <a:ext cx="806291" cy="271035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Verdana"/>
                <a:cs typeface="Verdana"/>
              </a:rPr>
              <a:t>Name</a:t>
            </a:r>
            <a:endParaRPr sz="1350">
              <a:solidFill>
                <a:prstClr val="black"/>
              </a:solidFill>
              <a:latin typeface="Verdana"/>
              <a:cs typeface="Verdana"/>
            </a:endParaRPr>
          </a:p>
          <a:p>
            <a:pPr marL="9525" marR="3810">
              <a:lnSpc>
                <a:spcPct val="240099"/>
              </a:lnSpc>
            </a:pPr>
            <a:r>
              <a:rPr sz="1350" dirty="0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sz="1350" spc="-8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3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350" spc="-1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350" dirty="0">
                <a:solidFill>
                  <a:srgbClr val="FFFFFF"/>
                </a:solidFill>
                <a:latin typeface="Verdana"/>
                <a:cs typeface="Verdana"/>
              </a:rPr>
              <a:t>ype  </a:t>
            </a:r>
            <a:r>
              <a:rPr sz="1350" spc="-4" dirty="0">
                <a:solidFill>
                  <a:srgbClr val="FFFFFF"/>
                </a:solidFill>
                <a:latin typeface="Verdana"/>
                <a:cs typeface="Verdana"/>
              </a:rPr>
              <a:t>Symbol  </a:t>
            </a:r>
            <a:r>
              <a:rPr sz="1350" dirty="0">
                <a:solidFill>
                  <a:srgbClr val="FFFFFF"/>
                </a:solidFill>
                <a:latin typeface="Verdana"/>
                <a:cs typeface="Verdana"/>
              </a:rPr>
              <a:t>Slogan  Shape  Color</a:t>
            </a:r>
            <a:endParaRPr sz="135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49773" y="1288161"/>
            <a:ext cx="2834640" cy="1133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49773" y="2538603"/>
            <a:ext cx="2380869" cy="1897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49774" y="4552568"/>
            <a:ext cx="1442465" cy="130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3358" y="2667762"/>
            <a:ext cx="1503521" cy="762000"/>
          </a:xfrm>
          <a:custGeom>
            <a:avLst/>
            <a:gdLst/>
            <a:ahLst/>
            <a:cxnLst/>
            <a:rect l="l" t="t" r="r" b="b"/>
            <a:pathLst>
              <a:path w="2004695" h="1016000">
                <a:moveTo>
                  <a:pt x="116967" y="859917"/>
                </a:moveTo>
                <a:lnTo>
                  <a:pt x="0" y="1014984"/>
                </a:lnTo>
                <a:lnTo>
                  <a:pt x="194182" y="1015492"/>
                </a:lnTo>
                <a:lnTo>
                  <a:pt x="174831" y="976503"/>
                </a:lnTo>
                <a:lnTo>
                  <a:pt x="142494" y="976503"/>
                </a:lnTo>
                <a:lnTo>
                  <a:pt x="116840" y="924687"/>
                </a:lnTo>
                <a:lnTo>
                  <a:pt x="142732" y="911829"/>
                </a:lnTo>
                <a:lnTo>
                  <a:pt x="116967" y="859917"/>
                </a:lnTo>
                <a:close/>
              </a:path>
              <a:path w="2004695" h="1016000">
                <a:moveTo>
                  <a:pt x="142732" y="911829"/>
                </a:moveTo>
                <a:lnTo>
                  <a:pt x="116840" y="924687"/>
                </a:lnTo>
                <a:lnTo>
                  <a:pt x="142494" y="976503"/>
                </a:lnTo>
                <a:lnTo>
                  <a:pt x="168437" y="963620"/>
                </a:lnTo>
                <a:lnTo>
                  <a:pt x="142732" y="911829"/>
                </a:lnTo>
                <a:close/>
              </a:path>
              <a:path w="2004695" h="1016000">
                <a:moveTo>
                  <a:pt x="168437" y="963620"/>
                </a:moveTo>
                <a:lnTo>
                  <a:pt x="142494" y="976503"/>
                </a:lnTo>
                <a:lnTo>
                  <a:pt x="174831" y="976503"/>
                </a:lnTo>
                <a:lnTo>
                  <a:pt x="168437" y="963620"/>
                </a:lnTo>
                <a:close/>
              </a:path>
              <a:path w="2004695" h="1016000">
                <a:moveTo>
                  <a:pt x="1979040" y="0"/>
                </a:moveTo>
                <a:lnTo>
                  <a:pt x="142732" y="911829"/>
                </a:lnTo>
                <a:lnTo>
                  <a:pt x="168437" y="963620"/>
                </a:lnTo>
                <a:lnTo>
                  <a:pt x="2004695" y="51816"/>
                </a:lnTo>
                <a:lnTo>
                  <a:pt x="197904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81378" y="3680460"/>
            <a:ext cx="1425892" cy="956786"/>
          </a:xfrm>
          <a:custGeom>
            <a:avLst/>
            <a:gdLst/>
            <a:ahLst/>
            <a:cxnLst/>
            <a:rect l="l" t="t" r="r" b="b"/>
            <a:pathLst>
              <a:path w="1901189" h="1275714">
                <a:moveTo>
                  <a:pt x="160814" y="71917"/>
                </a:moveTo>
                <a:lnTo>
                  <a:pt x="128791" y="120164"/>
                </a:lnTo>
                <a:lnTo>
                  <a:pt x="1869185" y="1275334"/>
                </a:lnTo>
                <a:lnTo>
                  <a:pt x="1901190" y="1227074"/>
                </a:lnTo>
                <a:lnTo>
                  <a:pt x="160814" y="71917"/>
                </a:lnTo>
                <a:close/>
              </a:path>
              <a:path w="1901189" h="1275714">
                <a:moveTo>
                  <a:pt x="0" y="0"/>
                </a:moveTo>
                <a:lnTo>
                  <a:pt x="96773" y="168402"/>
                </a:lnTo>
                <a:lnTo>
                  <a:pt x="128791" y="120164"/>
                </a:lnTo>
                <a:lnTo>
                  <a:pt x="104647" y="104140"/>
                </a:lnTo>
                <a:lnTo>
                  <a:pt x="136651" y="55880"/>
                </a:lnTo>
                <a:lnTo>
                  <a:pt x="171459" y="55880"/>
                </a:lnTo>
                <a:lnTo>
                  <a:pt x="192785" y="23749"/>
                </a:lnTo>
                <a:lnTo>
                  <a:pt x="0" y="0"/>
                </a:lnTo>
                <a:close/>
              </a:path>
              <a:path w="1901189" h="1275714">
                <a:moveTo>
                  <a:pt x="136651" y="55880"/>
                </a:moveTo>
                <a:lnTo>
                  <a:pt x="104647" y="104140"/>
                </a:lnTo>
                <a:lnTo>
                  <a:pt x="128791" y="120164"/>
                </a:lnTo>
                <a:lnTo>
                  <a:pt x="160814" y="71917"/>
                </a:lnTo>
                <a:lnTo>
                  <a:pt x="136651" y="55880"/>
                </a:lnTo>
                <a:close/>
              </a:path>
              <a:path w="1901189" h="1275714">
                <a:moveTo>
                  <a:pt x="171459" y="55880"/>
                </a:moveTo>
                <a:lnTo>
                  <a:pt x="136651" y="55880"/>
                </a:lnTo>
                <a:lnTo>
                  <a:pt x="160814" y="71917"/>
                </a:lnTo>
                <a:lnTo>
                  <a:pt x="171459" y="558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90512" y="5163255"/>
            <a:ext cx="921544" cy="223361"/>
          </a:xfrm>
          <a:custGeom>
            <a:avLst/>
            <a:gdLst/>
            <a:ahLst/>
            <a:cxnLst/>
            <a:rect l="l" t="t" r="r" b="b"/>
            <a:pathLst>
              <a:path w="1228725" h="297814">
                <a:moveTo>
                  <a:pt x="1052619" y="240567"/>
                </a:moveTo>
                <a:lnTo>
                  <a:pt x="1042670" y="297624"/>
                </a:lnTo>
                <a:lnTo>
                  <a:pt x="1216516" y="245541"/>
                </a:lnTo>
                <a:lnTo>
                  <a:pt x="1081151" y="245541"/>
                </a:lnTo>
                <a:lnTo>
                  <a:pt x="1052619" y="240567"/>
                </a:lnTo>
                <a:close/>
              </a:path>
              <a:path w="1228725" h="297814">
                <a:moveTo>
                  <a:pt x="1062565" y="183526"/>
                </a:moveTo>
                <a:lnTo>
                  <a:pt x="1052619" y="240567"/>
                </a:lnTo>
                <a:lnTo>
                  <a:pt x="1081151" y="245541"/>
                </a:lnTo>
                <a:lnTo>
                  <a:pt x="1091057" y="188493"/>
                </a:lnTo>
                <a:lnTo>
                  <a:pt x="1062565" y="183526"/>
                </a:lnTo>
                <a:close/>
              </a:path>
              <a:path w="1228725" h="297814">
                <a:moveTo>
                  <a:pt x="1072514" y="126466"/>
                </a:moveTo>
                <a:lnTo>
                  <a:pt x="1062565" y="183526"/>
                </a:lnTo>
                <a:lnTo>
                  <a:pt x="1091057" y="188493"/>
                </a:lnTo>
                <a:lnTo>
                  <a:pt x="1081151" y="245541"/>
                </a:lnTo>
                <a:lnTo>
                  <a:pt x="1216516" y="245541"/>
                </a:lnTo>
                <a:lnTo>
                  <a:pt x="1228725" y="241884"/>
                </a:lnTo>
                <a:lnTo>
                  <a:pt x="1072514" y="126466"/>
                </a:lnTo>
                <a:close/>
              </a:path>
              <a:path w="1228725" h="297814">
                <a:moveTo>
                  <a:pt x="9906" y="0"/>
                </a:moveTo>
                <a:lnTo>
                  <a:pt x="0" y="57048"/>
                </a:lnTo>
                <a:lnTo>
                  <a:pt x="1052619" y="240567"/>
                </a:lnTo>
                <a:lnTo>
                  <a:pt x="1062565" y="183526"/>
                </a:lnTo>
                <a:lnTo>
                  <a:pt x="99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08144" y="4165282"/>
            <a:ext cx="784860" cy="130493"/>
          </a:xfrm>
          <a:custGeom>
            <a:avLst/>
            <a:gdLst/>
            <a:ahLst/>
            <a:cxnLst/>
            <a:rect l="l" t="t" r="r" b="b"/>
            <a:pathLst>
              <a:path w="1046479" h="173989">
                <a:moveTo>
                  <a:pt x="873632" y="0"/>
                </a:moveTo>
                <a:lnTo>
                  <a:pt x="872700" y="57953"/>
                </a:lnTo>
                <a:lnTo>
                  <a:pt x="901699" y="58419"/>
                </a:lnTo>
                <a:lnTo>
                  <a:pt x="900684" y="116331"/>
                </a:lnTo>
                <a:lnTo>
                  <a:pt x="871762" y="116331"/>
                </a:lnTo>
                <a:lnTo>
                  <a:pt x="870838" y="173735"/>
                </a:lnTo>
                <a:lnTo>
                  <a:pt x="990416" y="116331"/>
                </a:lnTo>
                <a:lnTo>
                  <a:pt x="900684" y="116331"/>
                </a:lnTo>
                <a:lnTo>
                  <a:pt x="871769" y="115867"/>
                </a:lnTo>
                <a:lnTo>
                  <a:pt x="991384" y="115867"/>
                </a:lnTo>
                <a:lnTo>
                  <a:pt x="1045971" y="89662"/>
                </a:lnTo>
                <a:lnTo>
                  <a:pt x="873632" y="0"/>
                </a:lnTo>
                <a:close/>
              </a:path>
              <a:path w="1046479" h="173989">
                <a:moveTo>
                  <a:pt x="872700" y="57953"/>
                </a:moveTo>
                <a:lnTo>
                  <a:pt x="871769" y="115867"/>
                </a:lnTo>
                <a:lnTo>
                  <a:pt x="900684" y="116331"/>
                </a:lnTo>
                <a:lnTo>
                  <a:pt x="901699" y="58419"/>
                </a:lnTo>
                <a:lnTo>
                  <a:pt x="872700" y="57953"/>
                </a:lnTo>
                <a:close/>
              </a:path>
              <a:path w="1046479" h="173989">
                <a:moveTo>
                  <a:pt x="1015" y="43941"/>
                </a:moveTo>
                <a:lnTo>
                  <a:pt x="0" y="101853"/>
                </a:lnTo>
                <a:lnTo>
                  <a:pt x="871769" y="115867"/>
                </a:lnTo>
                <a:lnTo>
                  <a:pt x="872700" y="57953"/>
                </a:lnTo>
                <a:lnTo>
                  <a:pt x="1015" y="439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01382" y="3367088"/>
            <a:ext cx="811054" cy="320516"/>
          </a:xfrm>
          <a:custGeom>
            <a:avLst/>
            <a:gdLst/>
            <a:ahLst/>
            <a:cxnLst/>
            <a:rect l="l" t="t" r="r" b="b"/>
            <a:pathLst>
              <a:path w="1081404" h="427354">
                <a:moveTo>
                  <a:pt x="907373" y="54656"/>
                </a:moveTo>
                <a:lnTo>
                  <a:pt x="0" y="372237"/>
                </a:lnTo>
                <a:lnTo>
                  <a:pt x="19050" y="426847"/>
                </a:lnTo>
                <a:lnTo>
                  <a:pt x="926524" y="109354"/>
                </a:lnTo>
                <a:lnTo>
                  <a:pt x="907373" y="54656"/>
                </a:lnTo>
                <a:close/>
              </a:path>
              <a:path w="1081404" h="427354">
                <a:moveTo>
                  <a:pt x="1061046" y="45085"/>
                </a:moveTo>
                <a:lnTo>
                  <a:pt x="934720" y="45085"/>
                </a:lnTo>
                <a:lnTo>
                  <a:pt x="953770" y="99822"/>
                </a:lnTo>
                <a:lnTo>
                  <a:pt x="926524" y="109354"/>
                </a:lnTo>
                <a:lnTo>
                  <a:pt x="945641" y="163957"/>
                </a:lnTo>
                <a:lnTo>
                  <a:pt x="1061046" y="45085"/>
                </a:lnTo>
                <a:close/>
              </a:path>
              <a:path w="1081404" h="427354">
                <a:moveTo>
                  <a:pt x="934720" y="45085"/>
                </a:moveTo>
                <a:lnTo>
                  <a:pt x="907373" y="54656"/>
                </a:lnTo>
                <a:lnTo>
                  <a:pt x="926524" y="109354"/>
                </a:lnTo>
                <a:lnTo>
                  <a:pt x="953770" y="99822"/>
                </a:lnTo>
                <a:lnTo>
                  <a:pt x="934720" y="45085"/>
                </a:lnTo>
                <a:close/>
              </a:path>
              <a:path w="1081404" h="427354">
                <a:moveTo>
                  <a:pt x="888238" y="0"/>
                </a:moveTo>
                <a:lnTo>
                  <a:pt x="907373" y="54656"/>
                </a:lnTo>
                <a:lnTo>
                  <a:pt x="934720" y="45085"/>
                </a:lnTo>
                <a:lnTo>
                  <a:pt x="1061046" y="45085"/>
                </a:lnTo>
                <a:lnTo>
                  <a:pt x="1080897" y="24637"/>
                </a:lnTo>
                <a:lnTo>
                  <a:pt x="8882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23397" y="2135124"/>
            <a:ext cx="669608" cy="938689"/>
          </a:xfrm>
          <a:custGeom>
            <a:avLst/>
            <a:gdLst/>
            <a:ahLst/>
            <a:cxnLst/>
            <a:rect l="l" t="t" r="r" b="b"/>
            <a:pathLst>
              <a:path w="892809" h="1251585">
                <a:moveTo>
                  <a:pt x="768595" y="125385"/>
                </a:moveTo>
                <a:lnTo>
                  <a:pt x="0" y="1217802"/>
                </a:lnTo>
                <a:lnTo>
                  <a:pt x="47244" y="1251077"/>
                </a:lnTo>
                <a:lnTo>
                  <a:pt x="816003" y="158727"/>
                </a:lnTo>
                <a:lnTo>
                  <a:pt x="768595" y="125385"/>
                </a:lnTo>
                <a:close/>
              </a:path>
              <a:path w="892809" h="1251585">
                <a:moveTo>
                  <a:pt x="876962" y="101726"/>
                </a:moveTo>
                <a:lnTo>
                  <a:pt x="785241" y="101726"/>
                </a:lnTo>
                <a:lnTo>
                  <a:pt x="832612" y="135127"/>
                </a:lnTo>
                <a:lnTo>
                  <a:pt x="816003" y="158727"/>
                </a:lnTo>
                <a:lnTo>
                  <a:pt x="863346" y="192023"/>
                </a:lnTo>
                <a:lnTo>
                  <a:pt x="876962" y="101726"/>
                </a:lnTo>
                <a:close/>
              </a:path>
              <a:path w="892809" h="1251585">
                <a:moveTo>
                  <a:pt x="785241" y="101726"/>
                </a:moveTo>
                <a:lnTo>
                  <a:pt x="768595" y="125385"/>
                </a:lnTo>
                <a:lnTo>
                  <a:pt x="816003" y="158727"/>
                </a:lnTo>
                <a:lnTo>
                  <a:pt x="832612" y="135127"/>
                </a:lnTo>
                <a:lnTo>
                  <a:pt x="785241" y="101726"/>
                </a:lnTo>
                <a:close/>
              </a:path>
              <a:path w="892809" h="1251585">
                <a:moveTo>
                  <a:pt x="892301" y="0"/>
                </a:moveTo>
                <a:lnTo>
                  <a:pt x="721233" y="92075"/>
                </a:lnTo>
                <a:lnTo>
                  <a:pt x="768595" y="125385"/>
                </a:lnTo>
                <a:lnTo>
                  <a:pt x="785241" y="101726"/>
                </a:lnTo>
                <a:lnTo>
                  <a:pt x="876962" y="101726"/>
                </a:lnTo>
                <a:lnTo>
                  <a:pt x="892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1526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381000" cy="1026795"/>
          </a:xfrm>
          <a:custGeom>
            <a:avLst/>
            <a:gdLst/>
            <a:ahLst/>
            <a:cxnLst/>
            <a:rect l="l" t="t" r="r" b="b"/>
            <a:pathLst>
              <a:path w="508000" h="1369060">
                <a:moveTo>
                  <a:pt x="0" y="1368552"/>
                </a:moveTo>
                <a:lnTo>
                  <a:pt x="507492" y="1368552"/>
                </a:lnTo>
                <a:lnTo>
                  <a:pt x="507492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3643" y="1314450"/>
            <a:ext cx="568166" cy="1026795"/>
          </a:xfrm>
          <a:custGeom>
            <a:avLst/>
            <a:gdLst/>
            <a:ahLst/>
            <a:cxnLst/>
            <a:rect l="l" t="t" r="r" b="b"/>
            <a:pathLst>
              <a:path w="757554" h="1369060">
                <a:moveTo>
                  <a:pt x="0" y="1368552"/>
                </a:moveTo>
                <a:lnTo>
                  <a:pt x="757427" y="1368552"/>
                </a:lnTo>
                <a:lnTo>
                  <a:pt x="757427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618" y="1264158"/>
            <a:ext cx="8193405" cy="4411028"/>
          </a:xfrm>
          <a:custGeom>
            <a:avLst/>
            <a:gdLst/>
            <a:ahLst/>
            <a:cxnLst/>
            <a:rect l="l" t="t" r="r" b="b"/>
            <a:pathLst>
              <a:path w="10924540" h="5881370">
                <a:moveTo>
                  <a:pt x="0" y="5881116"/>
                </a:moveTo>
                <a:lnTo>
                  <a:pt x="10924032" y="5881116"/>
                </a:lnTo>
                <a:lnTo>
                  <a:pt x="10924032" y="0"/>
                </a:lnTo>
                <a:lnTo>
                  <a:pt x="0" y="0"/>
                </a:lnTo>
                <a:lnTo>
                  <a:pt x="0" y="58811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618" y="1264158"/>
            <a:ext cx="8193405" cy="4411028"/>
          </a:xfrm>
          <a:custGeom>
            <a:avLst/>
            <a:gdLst/>
            <a:ahLst/>
            <a:cxnLst/>
            <a:rect l="l" t="t" r="r" b="b"/>
            <a:pathLst>
              <a:path w="10924540" h="5881370">
                <a:moveTo>
                  <a:pt x="0" y="5881116"/>
                </a:moveTo>
                <a:lnTo>
                  <a:pt x="10924032" y="5881116"/>
                </a:lnTo>
                <a:lnTo>
                  <a:pt x="10924032" y="0"/>
                </a:lnTo>
                <a:lnTo>
                  <a:pt x="0" y="0"/>
                </a:lnTo>
                <a:lnTo>
                  <a:pt x="0" y="5881116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556" y="1203865"/>
            <a:ext cx="8449151" cy="37126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9550" indent="-171450">
              <a:lnSpc>
                <a:spcPts val="3068"/>
              </a:lnSpc>
              <a:spcBef>
                <a:spcPts val="75"/>
              </a:spcBef>
              <a:buFont typeface="Wingdings"/>
              <a:buChar char=""/>
              <a:tabLst>
                <a:tab pos="209550" algn="l"/>
                <a:tab pos="8231029" algn="l"/>
              </a:tabLst>
            </a:pP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Brand</a:t>
            </a:r>
            <a:r>
              <a:rPr sz="2400" b="1" spc="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Name</a:t>
            </a:r>
            <a:r>
              <a:rPr sz="2400" b="1" spc="1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00" spc="10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400" spc="9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part</a:t>
            </a:r>
            <a:r>
              <a:rPr sz="2400" spc="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400" spc="9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10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brand</a:t>
            </a:r>
            <a:r>
              <a:rPr sz="2400" spc="10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which</a:t>
            </a:r>
            <a:r>
              <a:rPr sz="2400" spc="9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2400" spc="10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400" spc="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vocalized-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	</a:t>
            </a:r>
            <a:r>
              <a:rPr sz="4050" baseline="-26234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4050" baseline="-26234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09550">
              <a:lnSpc>
                <a:spcPts val="2708"/>
              </a:lnSpc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utterable.</a:t>
            </a:r>
          </a:p>
          <a:p>
            <a:pPr marL="209550" marR="348138" indent="-171450" algn="just">
              <a:lnSpc>
                <a:spcPct val="90000"/>
              </a:lnSpc>
              <a:spcBef>
                <a:spcPts val="746"/>
              </a:spcBef>
              <a:buFont typeface="Wingdings"/>
              <a:buChar char=""/>
              <a:tabLst>
                <a:tab pos="209550" algn="l"/>
              </a:tabLst>
            </a:pP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Brand Mark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that part of a brand which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be recognised but 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not a utterable, such as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symbol, design or distinctive  colouring or</a:t>
            </a:r>
            <a:r>
              <a:rPr sz="2400" spc="-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lettering.</a:t>
            </a:r>
          </a:p>
          <a:p>
            <a:pPr marL="209550" marR="349091" indent="-171450" algn="just">
              <a:lnSpc>
                <a:spcPts val="2595"/>
              </a:lnSpc>
              <a:spcBef>
                <a:spcPts val="784"/>
              </a:spcBef>
              <a:buFont typeface="Wingdings"/>
              <a:buChar char=""/>
              <a:tabLst>
                <a:tab pos="209550" algn="l"/>
              </a:tabLst>
            </a:pPr>
            <a:r>
              <a:rPr sz="2400" b="1" spc="-4" dirty="0">
                <a:solidFill>
                  <a:prstClr val="black"/>
                </a:solidFill>
                <a:latin typeface="Times New Roman"/>
                <a:cs typeface="Times New Roman"/>
              </a:rPr>
              <a:t>Device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refers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pictorial representations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– e.g. animals,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birds,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landscape buildings,</a:t>
            </a:r>
            <a:r>
              <a:rPr sz="2400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etc.</a:t>
            </a:r>
          </a:p>
          <a:p>
            <a:pPr marL="209550" marR="349568" indent="-171450" algn="just">
              <a:lnSpc>
                <a:spcPts val="2595"/>
              </a:lnSpc>
              <a:spcBef>
                <a:spcPts val="750"/>
              </a:spcBef>
              <a:buFont typeface="Wingdings"/>
              <a:buChar char=""/>
              <a:tabLst>
                <a:tab pos="209550" algn="l"/>
              </a:tabLst>
            </a:pP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Letter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mark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identity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created out of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letterforms </a:t>
            </a:r>
            <a:r>
              <a:rPr sz="2400" spc="-8" dirty="0">
                <a:solidFill>
                  <a:prstClr val="black"/>
                </a:solidFill>
                <a:latin typeface="Times New Roman"/>
                <a:cs typeface="Times New Roman"/>
              </a:rPr>
              <a:t>and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has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its inbuilt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strength of distinctiveness and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individuality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–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e.g. 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IBM, GM,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ELBEE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178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74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9226" y="303021"/>
            <a:ext cx="4683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TRADE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MARKS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TERMS</a:t>
            </a:r>
            <a:r>
              <a:rPr sz="2400" b="1" spc="-6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F487C"/>
                </a:solidFill>
                <a:latin typeface="Calibri"/>
                <a:cs typeface="Calibri"/>
              </a:rPr>
              <a:t>EXPLANATION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831850"/>
            <a:ext cx="8225790" cy="5087931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 algn="just">
              <a:lnSpc>
                <a:spcPts val="2160"/>
              </a:lnSpc>
              <a:spcBef>
                <a:spcPts val="375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b="1" dirty="0">
                <a:solidFill>
                  <a:prstClr val="black"/>
                </a:solidFill>
                <a:latin typeface="Times New Roman"/>
                <a:cs typeface="Times New Roman"/>
              </a:rPr>
              <a:t>Numerals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registered as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trade mark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upon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evidence of 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user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e.g. 555,  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501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2160"/>
              </a:lnSpc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Symbols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take the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shape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brand or logos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logo is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visual depiction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manufacturer or company and gives an identity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it.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E.g. 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B.M.W., 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Maruti, Benz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etc.</a:t>
            </a:r>
            <a:endParaRPr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1920"/>
              </a:lnSpc>
              <a:spcBef>
                <a:spcPts val="434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solidFill>
                  <a:prstClr val="black"/>
                </a:solidFill>
                <a:latin typeface="Times New Roman"/>
                <a:cs typeface="Times New Roman"/>
              </a:rPr>
              <a:t>Label and </a:t>
            </a:r>
            <a:r>
              <a:rPr sz="20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ticket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mean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composite mark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containing various features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incl.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devices,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words, usually painted on paper and attached to the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goods 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themselves.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indent="-342900" algn="just">
              <a:lnSpc>
                <a:spcPts val="2160"/>
              </a:lnSpc>
              <a:spcBef>
                <a:spcPts val="15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solidFill>
                  <a:prstClr val="black"/>
                </a:solidFill>
                <a:latin typeface="Times New Roman"/>
                <a:cs typeface="Times New Roman"/>
              </a:rPr>
              <a:t>Name</a:t>
            </a:r>
            <a:r>
              <a:rPr sz="2000" b="1" spc="2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000" spc="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000" spc="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words</a:t>
            </a:r>
            <a:r>
              <a:rPr sz="2000" spc="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signifying</a:t>
            </a:r>
            <a:r>
              <a:rPr sz="2000" spc="3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2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name,</a:t>
            </a:r>
            <a:r>
              <a:rPr sz="2000" spc="3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surname</a:t>
            </a:r>
            <a:r>
              <a:rPr sz="2000" spc="3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000" spc="3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spc="2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personal</a:t>
            </a:r>
            <a:r>
              <a:rPr sz="2000" spc="3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name</a:t>
            </a:r>
            <a:r>
              <a:rPr sz="2000" spc="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  <a:r>
              <a:rPr sz="2000" spc="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an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algn="just">
              <a:lnSpc>
                <a:spcPts val="2160"/>
              </a:lnSpc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abbreviation</a:t>
            </a:r>
            <a:r>
              <a:rPr sz="2000" spc="-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thereof</a:t>
            </a:r>
          </a:p>
          <a:p>
            <a:pPr marL="355600" marR="6350" indent="-342900" algn="just">
              <a:lnSpc>
                <a:spcPct val="8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Color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– a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combination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colors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considered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as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trademark-e.g. color  combinations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used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drug</a:t>
            </a:r>
            <a:r>
              <a:rPr sz="20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capsules.</a:t>
            </a:r>
          </a:p>
          <a:p>
            <a:pPr marL="355600" indent="-342900" algn="just">
              <a:lnSpc>
                <a:spcPts val="216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solidFill>
                  <a:prstClr val="black"/>
                </a:solidFill>
                <a:latin typeface="Times New Roman"/>
                <a:cs typeface="Times New Roman"/>
              </a:rPr>
              <a:t>Sound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–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sound or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sequence of sound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registered as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trade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mark</a:t>
            </a:r>
            <a:r>
              <a:rPr sz="2000" spc="2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–</a:t>
            </a:r>
          </a:p>
          <a:p>
            <a:pPr marL="355600" marR="6985" algn="just">
              <a:lnSpc>
                <a:spcPts val="1920"/>
              </a:lnSpc>
              <a:spcBef>
                <a:spcPts val="220"/>
              </a:spcBef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e.g.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‘the roar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lion’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sound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has been registered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by MGM </a:t>
            </a:r>
            <a:r>
              <a:rPr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pictures</a:t>
            </a:r>
            <a:endParaRPr lang="en-US" sz="2000" spc="-5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80100"/>
              </a:lnSpc>
              <a:spcBef>
                <a:spcPts val="495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Smell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–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Registration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smell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as 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trademark has been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permitted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as 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trade  mark.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smell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reminiscent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roses applied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tyres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was registered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for 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Sumitomo tyres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–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smell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fresh cut grass for the tennis ball,</a:t>
            </a:r>
            <a:r>
              <a:rPr sz="2000" spc="-1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etc.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indent="-342900" algn="just"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solidFill>
                  <a:prstClr val="black"/>
                </a:solidFill>
                <a:latin typeface="Times New Roman"/>
                <a:cs typeface="Times New Roman"/>
              </a:rPr>
              <a:t>Containers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fall within the definition of trade</a:t>
            </a:r>
            <a:r>
              <a:rPr sz="2000" spc="-1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mark.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17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75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019" y="360934"/>
            <a:ext cx="476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TRADE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MARKS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TERMS</a:t>
            </a:r>
            <a:r>
              <a:rPr sz="2400" b="1" spc="-5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F487C"/>
                </a:solidFill>
                <a:latin typeface="Calibri"/>
                <a:cs typeface="Calibri"/>
              </a:rPr>
              <a:t>EXPLANATION.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927862"/>
            <a:ext cx="8074659" cy="4900701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 algn="just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‘Collective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mark’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means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trade mark distinguishing the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goods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or services 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members of an association of persons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(not being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partnership),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who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is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proprietor of 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mark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from those of</a:t>
            </a:r>
            <a:r>
              <a:rPr sz="2000" spc="-1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others.</a:t>
            </a:r>
          </a:p>
          <a:p>
            <a:pPr marL="355600" marR="6350" indent="-342900" algn="just">
              <a:lnSpc>
                <a:spcPct val="90000"/>
              </a:lnSpc>
              <a:spcBef>
                <a:spcPts val="450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‘Service’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means service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any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description which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made available to  potential users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includes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provisions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services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connection with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business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 any industrial or commercial matters such as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banking,  communication, education, financing, insurance, chit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funds, real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estate,  transport, storage, material treatment, processing, supply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electrical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or 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other 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energy,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boarding, lodging, </a:t>
            </a:r>
            <a:r>
              <a:rPr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entertainment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, construction,  </a:t>
            </a:r>
            <a:r>
              <a:rPr sz="2000" spc="-15" dirty="0" smtClean="0">
                <a:solidFill>
                  <a:prstClr val="black"/>
                </a:solidFill>
                <a:latin typeface="Times New Roman"/>
                <a:cs typeface="Times New Roman"/>
              </a:rPr>
              <a:t>repair,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conveying of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news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or information and advertising.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mark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identifying such a service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is called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service</a:t>
            </a:r>
            <a:r>
              <a:rPr sz="2000" spc="-1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mark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“Certification trade mark” means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mark capable of distinguishing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goods or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services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connection with which it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used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course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of trade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which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are certified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by 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proprietor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mark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respect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 origin,  material, mode of manufacture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goods or performance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services,  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quality,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accuracy or other characteristics from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goods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services not 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so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certified. (e.g.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wool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mark,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ISO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9001</a:t>
            </a:r>
            <a:r>
              <a:rPr sz="20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etc.)</a:t>
            </a:r>
            <a:endParaRPr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05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76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35940" y="148488"/>
            <a:ext cx="8073390" cy="545846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2860" algn="ctr">
              <a:spcBef>
                <a:spcPts val="1155"/>
              </a:spcBef>
            </a:pPr>
            <a:r>
              <a:rPr sz="2200" b="1" spc="-10" dirty="0">
                <a:solidFill>
                  <a:srgbClr val="1F487C"/>
                </a:solidFill>
                <a:cs typeface="Calibri"/>
              </a:rPr>
              <a:t>TRADE MARKS</a:t>
            </a:r>
            <a:r>
              <a:rPr sz="2200" b="1" spc="30" dirty="0">
                <a:solidFill>
                  <a:srgbClr val="1F487C"/>
                </a:solidFill>
                <a:cs typeface="Calibri"/>
              </a:rPr>
              <a:t> </a:t>
            </a:r>
            <a:r>
              <a:rPr sz="2200" b="1" spc="-25" dirty="0">
                <a:solidFill>
                  <a:srgbClr val="1F487C"/>
                </a:solidFill>
                <a:cs typeface="Calibri"/>
              </a:rPr>
              <a:t>REGISTRATION</a:t>
            </a:r>
            <a:endParaRPr sz="2200" dirty="0">
              <a:solidFill>
                <a:prstClr val="black"/>
              </a:solidFill>
              <a:cs typeface="Calibri"/>
            </a:endParaRPr>
          </a:p>
          <a:p>
            <a:pPr marL="355600" indent="-342900" algn="just">
              <a:spcBef>
                <a:spcPts val="1055"/>
              </a:spcBef>
              <a:buFont typeface="Arial"/>
              <a:buChar char="•"/>
              <a:tabLst>
                <a:tab pos="355600" algn="l"/>
              </a:tabLst>
            </a:pP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Trademark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and Service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mark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are used before</a:t>
            </a:r>
            <a:r>
              <a:rPr sz="2200" spc="1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registration.</a:t>
            </a:r>
            <a:endParaRPr sz="2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90000"/>
              </a:lnSpc>
              <a:spcBef>
                <a:spcPts val="530"/>
              </a:spcBef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Registration of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 trade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mark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not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 compulsory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 requirement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of the  </a:t>
            </a:r>
            <a:r>
              <a:rPr sz="2200" spc="-40" dirty="0">
                <a:solidFill>
                  <a:prstClr val="black"/>
                </a:solidFill>
                <a:latin typeface="Times New Roman"/>
                <a:cs typeface="Times New Roman"/>
              </a:rPr>
              <a:t>law.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The Controller-General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of Patents,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Designs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Trade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Marks 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Act, appointed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the central government is the Registrar of 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Trade 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Marks. A Register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Trade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Marks shall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kept in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offices,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Regd.  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Trade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Marks details shall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entered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into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200" spc="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register.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ts val="2380"/>
              </a:lnSpc>
              <a:spcBef>
                <a:spcPts val="560"/>
              </a:spcBef>
              <a:buFont typeface="Arial"/>
              <a:buChar char="•"/>
              <a:tabLst>
                <a:tab pos="355600" algn="l"/>
              </a:tabLst>
            </a:pP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Once </a:t>
            </a:r>
            <a:r>
              <a:rPr sz="2200" spc="-20" dirty="0">
                <a:solidFill>
                  <a:prstClr val="black"/>
                </a:solidFill>
                <a:latin typeface="Times New Roman"/>
                <a:cs typeface="Times New Roman"/>
              </a:rPr>
              <a:t>Trade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Mark is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accepted, allotted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should advertise it in 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prescribed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manner.</a:t>
            </a:r>
            <a:endParaRPr sz="2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484"/>
              </a:spcBef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registration of a trade mark, if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valid, gives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its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proprietor the 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exclusive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right to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use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trade mark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in relation to the goods 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services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respect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which the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trade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mark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is registered and to </a:t>
            </a:r>
            <a:r>
              <a:rPr sz="2200" spc="5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obtain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relief in respect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infringement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the trade</a:t>
            </a:r>
            <a:r>
              <a:rPr sz="2200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mark.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7620" indent="-342900" algn="just">
              <a:lnSpc>
                <a:spcPct val="90100"/>
              </a:lnSpc>
              <a:spcBef>
                <a:spcPts val="530"/>
              </a:spcBef>
              <a:buFont typeface="Arial"/>
              <a:buChar char="•"/>
              <a:tabLst>
                <a:tab pos="355600" algn="l"/>
              </a:tabLst>
            </a:pP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A trademark registration is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10 years from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date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of registration 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and can be renewed every 10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years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consecutively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Failure to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renew 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is removal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trade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mark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from</a:t>
            </a:r>
            <a:r>
              <a:rPr sz="2200" spc="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register.</a:t>
            </a:r>
            <a:endParaRPr sz="2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1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77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8850" y="283210"/>
            <a:ext cx="4600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1F487C"/>
                </a:solidFill>
                <a:latin typeface="Calibri"/>
                <a:cs typeface="Calibri"/>
              </a:rPr>
              <a:t>REFUSAL GROUNDS FOR</a:t>
            </a:r>
            <a:r>
              <a:rPr sz="2200" b="1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1F487C"/>
                </a:solidFill>
                <a:latin typeface="Calibri"/>
                <a:cs typeface="Calibri"/>
              </a:rPr>
              <a:t>REGISTRATION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724091"/>
            <a:ext cx="8608060" cy="432810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spcBef>
                <a:spcPts val="350"/>
              </a:spcBef>
            </a:pPr>
            <a:r>
              <a:rPr sz="2000" b="1" i="1" dirty="0">
                <a:solidFill>
                  <a:prstClr val="black"/>
                </a:solidFill>
                <a:latin typeface="Times New Roman"/>
                <a:cs typeface="Times New Roman"/>
              </a:rPr>
              <a:t>Grounds for refusal of</a:t>
            </a:r>
            <a:r>
              <a:rPr sz="2000" b="1" i="1" spc="-1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registration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indent="-342900">
              <a:spcBef>
                <a:spcPts val="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Descriptive</a:t>
            </a:r>
            <a:r>
              <a:rPr sz="2400" spc="-15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marks</a:t>
            </a:r>
            <a:endParaRPr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indent="-342900">
              <a:spcBef>
                <a:spcPts val="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Generic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marks</a:t>
            </a:r>
            <a:endParaRPr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indent="-342900">
              <a:spcBef>
                <a:spcPts val="2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Marks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of such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nature as to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cause</a:t>
            </a:r>
            <a:r>
              <a:rPr sz="2400" spc="-6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confusion</a:t>
            </a:r>
          </a:p>
          <a:p>
            <a:pPr marL="355600" marR="6350" indent="-342900"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  <a:tab pos="3199765" algn="l"/>
              </a:tabLst>
            </a:pP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Marks  containing</a:t>
            </a:r>
            <a:r>
              <a:rPr sz="2400" spc="-1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any</a:t>
            </a:r>
            <a:r>
              <a:rPr sz="2400" spc="1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matter</a:t>
            </a:r>
            <a:r>
              <a:rPr lang="en-US" sz="24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which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likely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 hurt the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religious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susceptibilities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of  any class or section of the Indian</a:t>
            </a:r>
            <a:r>
              <a:rPr sz="2400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citizens</a:t>
            </a:r>
          </a:p>
          <a:p>
            <a:pPr marL="355600" indent="-342900">
              <a:spcBef>
                <a:spcPts val="1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Marks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containing 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improper</a:t>
            </a:r>
            <a:r>
              <a:rPr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matter</a:t>
            </a:r>
            <a:endParaRPr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marR="7620" indent="-342900" algn="just">
              <a:spcBef>
                <a:spcPts val="46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Marks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prohibited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under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Emblems and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Names (Prevention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Improper use)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Act,  1950</a:t>
            </a:r>
          </a:p>
          <a:p>
            <a:pPr marL="355600" marR="5080" indent="-342900" algn="just">
              <a:spcBef>
                <a:spcPts val="409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similar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earlier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trademark and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identical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similar 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goods and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services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053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78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014" y="283210"/>
            <a:ext cx="35032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41475" algn="l"/>
              </a:tabLst>
            </a:pPr>
            <a:r>
              <a:rPr sz="2200" b="1" spc="-10" dirty="0">
                <a:solidFill>
                  <a:srgbClr val="1F487C"/>
                </a:solidFill>
                <a:latin typeface="Calibri"/>
                <a:cs typeface="Calibri"/>
              </a:rPr>
              <a:t>TRADEMARK	</a:t>
            </a:r>
            <a:r>
              <a:rPr sz="2200" b="1" spc="-25" dirty="0">
                <a:solidFill>
                  <a:srgbClr val="1F487C"/>
                </a:solidFill>
                <a:latin typeface="Calibri"/>
                <a:cs typeface="Calibri"/>
              </a:rPr>
              <a:t>REGISTRATION..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908050"/>
            <a:ext cx="8227059" cy="54957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6350" indent="-342900" algn="just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If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earlier trademark being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well-known trademark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trademark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sought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registered is identical with or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similar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an earlier trademark and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goods or services are dissimilar and the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use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 the mark would take  unfair advantage of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or be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detrimental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distinctive character or repute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of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earlier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trade</a:t>
            </a:r>
            <a:r>
              <a:rPr sz="2000"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mark.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If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use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 trademark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India is liable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prevented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because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 any law  protecting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unregistered trademark used in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course of trade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because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law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of copy</a:t>
            </a:r>
            <a:r>
              <a:rPr sz="2000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right.</a:t>
            </a:r>
          </a:p>
          <a:p>
            <a:pPr marL="12700" algn="just">
              <a:spcBef>
                <a:spcPts val="210"/>
              </a:spcBef>
            </a:pPr>
            <a:r>
              <a:rPr sz="2000" b="1" i="1" spc="-5" dirty="0">
                <a:solidFill>
                  <a:prstClr val="black"/>
                </a:solidFill>
                <a:latin typeface="Times New Roman"/>
                <a:cs typeface="Times New Roman"/>
              </a:rPr>
              <a:t>Acquisition </a:t>
            </a:r>
            <a:r>
              <a:rPr sz="2000" b="1" i="1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000" b="1" i="1"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i="1" spc="-10" dirty="0">
                <a:solidFill>
                  <a:prstClr val="black"/>
                </a:solidFill>
                <a:latin typeface="Times New Roman"/>
                <a:cs typeface="Times New Roman"/>
              </a:rPr>
              <a:t>Trademark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90000"/>
              </a:lnSpc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Trademark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acquired either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by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proprietor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 the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goods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and  services for which trademark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sought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registration or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by 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transfer,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license,  lease, assignment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by the proprietor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another</a:t>
            </a:r>
            <a:r>
              <a:rPr sz="2000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entity.</a:t>
            </a:r>
            <a:endParaRPr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 algn="just">
              <a:spcBef>
                <a:spcPts val="240"/>
              </a:spcBef>
            </a:pPr>
            <a:r>
              <a:rPr sz="2000" b="1" i="1" dirty="0">
                <a:solidFill>
                  <a:prstClr val="black"/>
                </a:solidFill>
                <a:latin typeface="Times New Roman"/>
                <a:cs typeface="Times New Roman"/>
              </a:rPr>
              <a:t>Suit for</a:t>
            </a:r>
            <a:r>
              <a:rPr sz="2000" b="1" i="1" spc="-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IN" sz="2000" b="1" i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violation</a:t>
            </a:r>
          </a:p>
          <a:p>
            <a:pPr marL="12700" algn="just">
              <a:spcBef>
                <a:spcPts val="240"/>
              </a:spcBef>
            </a:pP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Suit for </a:t>
            </a:r>
            <a:r>
              <a:rPr lang="en-IN"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violation </a:t>
            </a:r>
            <a:r>
              <a:rPr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registered trademark </a:t>
            </a:r>
            <a:r>
              <a:rPr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relating to </a:t>
            </a:r>
            <a:r>
              <a:rPr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any </a:t>
            </a:r>
            <a:r>
              <a:rPr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right </a:t>
            </a:r>
            <a:r>
              <a:rPr sz="2000" spc="-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  </a:t>
            </a:r>
            <a:r>
              <a:rPr sz="20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registered trademark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for passing </a:t>
            </a:r>
            <a:r>
              <a:rPr sz="2000" spc="-15" dirty="0" smtClean="0">
                <a:solidFill>
                  <a:prstClr val="black"/>
                </a:solidFill>
                <a:latin typeface="Times New Roman"/>
                <a:cs typeface="Times New Roman"/>
              </a:rPr>
              <a:t>off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has to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filed </a:t>
            </a:r>
            <a:r>
              <a:rPr sz="2000" spc="-10" dirty="0" smtClean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a IP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Appellate  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Board/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District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Court.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Reliefs can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000" spc="-10" dirty="0" smtClean="0">
                <a:solidFill>
                  <a:prstClr val="black"/>
                </a:solidFill>
                <a:latin typeface="Times New Roman"/>
                <a:cs typeface="Times New Roman"/>
              </a:rPr>
              <a:t>claimed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by way of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injunction, damages, 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account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of profits with or without </a:t>
            </a:r>
            <a:r>
              <a:rPr sz="2000" spc="-10" dirty="0" smtClean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order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the delivery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up of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lang="en-IN"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violation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 labels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marks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destruction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  <a:r>
              <a:rPr sz="2000" spc="-110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erasure.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5889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425" y="294512"/>
            <a:ext cx="5867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1F487C"/>
                </a:solidFill>
              </a:rPr>
              <a:t>Trademarks </a:t>
            </a:r>
            <a:r>
              <a:rPr spc="-5" dirty="0">
                <a:solidFill>
                  <a:srgbClr val="1F487C"/>
                </a:solidFill>
              </a:rPr>
              <a:t>&amp; Service</a:t>
            </a:r>
            <a:r>
              <a:rPr spc="25" dirty="0">
                <a:solidFill>
                  <a:srgbClr val="1F487C"/>
                </a:solidFill>
              </a:rPr>
              <a:t> </a:t>
            </a:r>
            <a:r>
              <a:rPr spc="-10" dirty="0">
                <a:solidFill>
                  <a:srgbClr val="1F487C"/>
                </a:solidFill>
              </a:rPr>
              <a:t>Marks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1066800"/>
            <a:ext cx="7620000" cy="5045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79</a:t>
            </a:fld>
            <a:endParaRPr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127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500" i="0" u="none" strike="noStrike" baseline="0" dirty="0">
                <a:latin typeface="Times New Roman" panose="02020603050405020304" pitchFamily="18" charset="0"/>
              </a:rPr>
              <a:t>Honesty</a:t>
            </a:r>
          </a:p>
          <a:p>
            <a:pPr algn="just">
              <a:lnSpc>
                <a:spcPct val="150000"/>
              </a:lnSpc>
            </a:pPr>
            <a:r>
              <a:rPr lang="en-US" sz="2500" dirty="0" smtClean="0">
                <a:latin typeface="Times New Roman" panose="02020603050405020304" pitchFamily="18" charset="0"/>
              </a:rPr>
              <a:t>Promise </a:t>
            </a:r>
            <a:r>
              <a:rPr lang="en-US" sz="2500" dirty="0">
                <a:latin typeface="Times New Roman" panose="02020603050405020304" pitchFamily="18" charset="0"/>
              </a:rPr>
              <a:t>Keeping and Trustworthiness</a:t>
            </a:r>
          </a:p>
          <a:p>
            <a:pPr algn="just"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</a:rPr>
              <a:t>Loyalty</a:t>
            </a:r>
          </a:p>
          <a:p>
            <a:pPr algn="just"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</a:rPr>
              <a:t>Fairness</a:t>
            </a:r>
          </a:p>
          <a:p>
            <a:pPr algn="just"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</a:rPr>
              <a:t>Concern for Others</a:t>
            </a:r>
          </a:p>
          <a:p>
            <a:pPr algn="just"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</a:rPr>
              <a:t>Respect for </a:t>
            </a:r>
            <a:r>
              <a:rPr lang="en-US" sz="2500" dirty="0" smtClean="0">
                <a:latin typeface="Times New Roman" panose="02020603050405020304" pitchFamily="18" charset="0"/>
              </a:rPr>
              <a:t>Others</a:t>
            </a:r>
            <a:endParaRPr lang="en-US" sz="2500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8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286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" y="305257"/>
            <a:ext cx="82683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0" dirty="0">
                <a:solidFill>
                  <a:srgbClr val="1F487C"/>
                </a:solidFill>
                <a:latin typeface="Times New Roman"/>
                <a:cs typeface="Times New Roman"/>
              </a:rPr>
              <a:t>Trademark </a:t>
            </a:r>
            <a:r>
              <a:rPr sz="2800" b="1" spc="-5" dirty="0">
                <a:solidFill>
                  <a:srgbClr val="1F487C"/>
                </a:solidFill>
                <a:latin typeface="Times New Roman"/>
                <a:cs typeface="Times New Roman"/>
              </a:rPr>
              <a:t>Infringement, </a:t>
            </a:r>
            <a:r>
              <a:rPr sz="2800" b="1" spc="-5" dirty="0" smtClean="0">
                <a:solidFill>
                  <a:srgbClr val="1F487C"/>
                </a:solidFill>
                <a:latin typeface="Times New Roman"/>
                <a:cs typeface="Times New Roman"/>
              </a:rPr>
              <a:t>Counterfeit </a:t>
            </a:r>
            <a:r>
              <a:rPr sz="2800" b="1" dirty="0">
                <a:solidFill>
                  <a:srgbClr val="1F487C"/>
                </a:solidFill>
                <a:latin typeface="Times New Roman"/>
                <a:cs typeface="Times New Roman"/>
              </a:rPr>
              <a:t>and</a:t>
            </a:r>
            <a:r>
              <a:rPr sz="2800" b="1" spc="15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F487C"/>
                </a:solidFill>
                <a:latin typeface="Times New Roman"/>
                <a:cs typeface="Times New Roman"/>
              </a:rPr>
              <a:t>Dilution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66291"/>
            <a:ext cx="8075295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985" indent="-342900" algn="just"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prstClr val="black"/>
                </a:solidFill>
                <a:cs typeface="Calibri"/>
              </a:rPr>
              <a:t>Infringement </a:t>
            </a:r>
            <a:r>
              <a:rPr sz="2400" dirty="0">
                <a:solidFill>
                  <a:prstClr val="black"/>
                </a:solidFill>
                <a:cs typeface="Calibri"/>
              </a:rPr>
              <a:t>- A mark 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that </a:t>
            </a:r>
            <a:r>
              <a:rPr sz="2400" dirty="0">
                <a:solidFill>
                  <a:prstClr val="black"/>
                </a:solidFill>
                <a:cs typeface="Calibri"/>
              </a:rPr>
              <a:t>is 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likely to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cause </a:t>
            </a:r>
            <a:r>
              <a:rPr sz="2400" spc="-10" dirty="0">
                <a:solidFill>
                  <a:srgbClr val="FF0000"/>
                </a:solidFill>
                <a:cs typeface="Calibri"/>
              </a:rPr>
              <a:t>confusion </a:t>
            </a:r>
            <a:r>
              <a:rPr sz="2400" dirty="0">
                <a:solidFill>
                  <a:srgbClr val="FF0000"/>
                </a:solidFill>
                <a:cs typeface="Calibri"/>
              </a:rPr>
              <a:t>with a  </a:t>
            </a:r>
            <a:r>
              <a:rPr sz="2400" spc="-5" dirty="0">
                <a:solidFill>
                  <a:srgbClr val="FF0000"/>
                </a:solidFill>
                <a:cs typeface="Calibri"/>
              </a:rPr>
              <a:t>trademark already </a:t>
            </a:r>
            <a:r>
              <a:rPr sz="2400" spc="-10" dirty="0">
                <a:solidFill>
                  <a:srgbClr val="FF0000"/>
                </a:solidFill>
                <a:cs typeface="Calibri"/>
              </a:rPr>
              <a:t>existing </a:t>
            </a:r>
            <a:r>
              <a:rPr sz="2400" dirty="0">
                <a:solidFill>
                  <a:srgbClr val="FF0000"/>
                </a:solidFill>
                <a:cs typeface="Calibri"/>
              </a:rPr>
              <a:t>in the</a:t>
            </a:r>
            <a:r>
              <a:rPr sz="2400" spc="-70" dirty="0">
                <a:solidFill>
                  <a:srgbClr val="FF0000"/>
                </a:solidFill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cs typeface="Calibri"/>
              </a:rPr>
              <a:t>marketplace</a:t>
            </a:r>
            <a:endParaRPr sz="2400" dirty="0">
              <a:solidFill>
                <a:srgbClr val="FF0000"/>
              </a:solidFill>
              <a:cs typeface="Calibri"/>
            </a:endParaRPr>
          </a:p>
          <a:p>
            <a:pPr marL="355600" indent="-342900" algn="just"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0" dirty="0" smtClean="0">
                <a:solidFill>
                  <a:prstClr val="black"/>
                </a:solidFill>
                <a:cs typeface="Calibri"/>
              </a:rPr>
              <a:t>Counterfeit </a:t>
            </a:r>
            <a:r>
              <a:rPr sz="2400" dirty="0">
                <a:solidFill>
                  <a:prstClr val="black"/>
                </a:solidFill>
                <a:cs typeface="Calibri"/>
              </a:rPr>
              <a:t>-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The </a:t>
            </a:r>
            <a:r>
              <a:rPr lang="en-IN" sz="2400" dirty="0">
                <a:solidFill>
                  <a:srgbClr val="FF0000"/>
                </a:solidFill>
              </a:rPr>
              <a:t>intentionally</a:t>
            </a:r>
            <a:r>
              <a:rPr sz="2400" spc="-15" dirty="0" smtClean="0">
                <a:solidFill>
                  <a:srgbClr val="FF0000"/>
                </a:solidFill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cs typeface="Calibri"/>
              </a:rPr>
              <a:t>copying </a:t>
            </a:r>
            <a:r>
              <a:rPr sz="2400" spc="-5" dirty="0">
                <a:solidFill>
                  <a:srgbClr val="FF0000"/>
                </a:solidFill>
                <a:cs typeface="Calibri"/>
              </a:rPr>
              <a:t>of </a:t>
            </a:r>
            <a:r>
              <a:rPr sz="2400" dirty="0">
                <a:solidFill>
                  <a:srgbClr val="FF0000"/>
                </a:solidFill>
                <a:cs typeface="Calibri"/>
              </a:rPr>
              <a:t>a</a:t>
            </a:r>
            <a:r>
              <a:rPr sz="2400" spc="-10" dirty="0">
                <a:solidFill>
                  <a:srgbClr val="FF0000"/>
                </a:solidFill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cs typeface="Calibri"/>
              </a:rPr>
              <a:t>mark</a:t>
            </a:r>
          </a:p>
          <a:p>
            <a:pPr marL="355600" marR="6350" indent="-342900" algn="just">
              <a:spcBef>
                <a:spcPts val="58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prstClr val="black"/>
                </a:solidFill>
                <a:cs typeface="Calibri"/>
              </a:rPr>
              <a:t>Dilution </a:t>
            </a:r>
            <a:r>
              <a:rPr sz="2400" dirty="0">
                <a:solidFill>
                  <a:prstClr val="black"/>
                </a:solidFill>
                <a:cs typeface="Calibri"/>
              </a:rPr>
              <a:t>-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The </a:t>
            </a:r>
            <a:r>
              <a:rPr sz="2400" spc="-10" dirty="0">
                <a:solidFill>
                  <a:srgbClr val="FF0000"/>
                </a:solidFill>
                <a:cs typeface="Calibri"/>
              </a:rPr>
              <a:t>value </a:t>
            </a:r>
            <a:r>
              <a:rPr sz="2400" spc="-5" dirty="0">
                <a:solidFill>
                  <a:srgbClr val="FF0000"/>
                </a:solidFill>
                <a:cs typeface="Calibri"/>
              </a:rPr>
              <a:t>of </a:t>
            </a:r>
            <a:r>
              <a:rPr sz="2400" dirty="0">
                <a:solidFill>
                  <a:srgbClr val="FF0000"/>
                </a:solidFill>
                <a:cs typeface="Calibri"/>
              </a:rPr>
              <a:t>the mark is </a:t>
            </a:r>
            <a:r>
              <a:rPr sz="2400" spc="-10" dirty="0">
                <a:solidFill>
                  <a:srgbClr val="FF0000"/>
                </a:solidFill>
                <a:cs typeface="Calibri"/>
              </a:rPr>
              <a:t>substantially </a:t>
            </a:r>
            <a:r>
              <a:rPr sz="2400" spc="-5" dirty="0">
                <a:solidFill>
                  <a:srgbClr val="FF0000"/>
                </a:solidFill>
                <a:cs typeface="Calibri"/>
              </a:rPr>
              <a:t>reduced  </a:t>
            </a:r>
            <a:r>
              <a:rPr sz="2400" spc="-10" dirty="0">
                <a:solidFill>
                  <a:srgbClr val="FF0000"/>
                </a:solidFill>
                <a:cs typeface="Calibri"/>
              </a:rPr>
              <a:t>through competition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or through the likelihood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of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confusion  from </a:t>
            </a:r>
            <a:r>
              <a:rPr sz="2400" dirty="0">
                <a:solidFill>
                  <a:prstClr val="black"/>
                </a:solidFill>
                <a:cs typeface="Calibri"/>
              </a:rPr>
              <a:t>another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 </a:t>
            </a:r>
            <a:r>
              <a:rPr sz="2400" dirty="0" smtClean="0">
                <a:solidFill>
                  <a:prstClr val="black"/>
                </a:solidFill>
                <a:cs typeface="Calibri"/>
              </a:rPr>
              <a:t>mark</a:t>
            </a:r>
            <a:endParaRPr sz="2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9998" y="4152294"/>
            <a:ext cx="1596380" cy="1332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80</a:t>
            </a:fld>
            <a:endParaRPr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8564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290" y="1500149"/>
            <a:ext cx="328374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dirty="0">
                <a:solidFill>
                  <a:srgbClr val="FFFFFF"/>
                </a:solidFill>
              </a:rPr>
              <a:t>3. </a:t>
            </a:r>
            <a:r>
              <a:rPr sz="3600" b="1" spc="-56" dirty="0">
                <a:solidFill>
                  <a:srgbClr val="FFFFFF"/>
                </a:solidFill>
              </a:rPr>
              <a:t>Trade</a:t>
            </a:r>
            <a:r>
              <a:rPr sz="3600" b="1" spc="-101" dirty="0">
                <a:solidFill>
                  <a:srgbClr val="FFFFFF"/>
                </a:solidFill>
              </a:rPr>
              <a:t> </a:t>
            </a:r>
            <a:r>
              <a:rPr sz="3600" b="1" spc="-11" dirty="0">
                <a:solidFill>
                  <a:srgbClr val="FFFFFF"/>
                </a:solidFill>
              </a:rPr>
              <a:t>Secrets: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509778" y="2609469"/>
            <a:ext cx="7813834" cy="3135630"/>
          </a:xfrm>
          <a:custGeom>
            <a:avLst/>
            <a:gdLst/>
            <a:ahLst/>
            <a:cxnLst/>
            <a:rect l="l" t="t" r="r" b="b"/>
            <a:pathLst>
              <a:path w="10418445" h="4180840">
                <a:moveTo>
                  <a:pt x="0" y="4180332"/>
                </a:moveTo>
                <a:lnTo>
                  <a:pt x="10418064" y="4180332"/>
                </a:lnTo>
                <a:lnTo>
                  <a:pt x="10418064" y="0"/>
                </a:lnTo>
                <a:lnTo>
                  <a:pt x="0" y="0"/>
                </a:lnTo>
                <a:lnTo>
                  <a:pt x="0" y="4180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9778" y="2609469"/>
            <a:ext cx="7813834" cy="3135630"/>
          </a:xfrm>
          <a:custGeom>
            <a:avLst/>
            <a:gdLst/>
            <a:ahLst/>
            <a:cxnLst/>
            <a:rect l="l" t="t" r="r" b="b"/>
            <a:pathLst>
              <a:path w="10418445" h="4180840">
                <a:moveTo>
                  <a:pt x="0" y="4180332"/>
                </a:moveTo>
                <a:lnTo>
                  <a:pt x="10418064" y="4180332"/>
                </a:lnTo>
                <a:lnTo>
                  <a:pt x="10418064" y="0"/>
                </a:lnTo>
                <a:lnTo>
                  <a:pt x="0" y="0"/>
                </a:lnTo>
                <a:lnTo>
                  <a:pt x="0" y="4180332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290" y="2588324"/>
            <a:ext cx="7696200" cy="2835616"/>
          </a:xfrm>
          <a:prstGeom prst="rect">
            <a:avLst/>
          </a:prstGeom>
        </p:spPr>
        <p:txBody>
          <a:bodyPr vert="horz" wrap="square" lIns="0" tIns="46196" rIns="0" bIns="0" rtlCol="0">
            <a:spAutoFit/>
          </a:bodyPr>
          <a:lstStyle/>
          <a:p>
            <a:pPr marL="180975" marR="3810" indent="-171450" algn="just">
              <a:lnSpc>
                <a:spcPct val="90000"/>
              </a:lnSpc>
              <a:spcBef>
                <a:spcPts val="363"/>
              </a:spcBef>
              <a:buFont typeface="Arial"/>
              <a:buChar char="•"/>
              <a:tabLst>
                <a:tab pos="180975" algn="l"/>
              </a:tabLst>
            </a:pPr>
            <a:r>
              <a:rPr sz="2200" spc="-1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</a:t>
            </a:r>
            <a:r>
              <a:rPr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 </a:t>
            </a:r>
            <a:r>
              <a:rPr sz="22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sz="22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intellectual work </a:t>
            </a:r>
            <a:r>
              <a:rPr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2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for a  business purpose</a:t>
            </a:r>
            <a:r>
              <a:rPr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classified as belonging </a:t>
            </a:r>
            <a:r>
              <a:rPr sz="22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 business provided </a:t>
            </a:r>
            <a:r>
              <a:rPr sz="22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based </a:t>
            </a:r>
            <a:r>
              <a:rPr sz="22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information </a:t>
            </a:r>
            <a:r>
              <a:rPr sz="22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 domain.</a:t>
            </a:r>
          </a:p>
          <a:p>
            <a:pPr marL="180975" indent="-171450" algn="just">
              <a:spcBef>
                <a:spcPts val="461"/>
              </a:spcBef>
              <a:buFont typeface="Arial"/>
              <a:buChar char="•"/>
              <a:tabLst>
                <a:tab pos="180975" algn="l"/>
              </a:tabLst>
            </a:pPr>
            <a:r>
              <a:rPr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trade secret consists</a:t>
            </a:r>
            <a:r>
              <a:rPr sz="2200" spc="-16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endParaRPr sz="2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marR="3810" lvl="1" indent="-171450">
              <a:lnSpc>
                <a:spcPts val="1943"/>
              </a:lnSpc>
              <a:spcBef>
                <a:spcPts val="420"/>
              </a:spcBef>
              <a:buFont typeface="Arial"/>
              <a:buChar char="•"/>
              <a:tabLst>
                <a:tab pos="524351" algn="l"/>
              </a:tabLst>
            </a:pPr>
            <a:r>
              <a:rPr sz="22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2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formula, device, idea, process, pattern</a:t>
            </a:r>
            <a:r>
              <a:rPr sz="22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2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2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compilation </a:t>
            </a:r>
            <a:r>
              <a:rPr sz="22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2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that  </a:t>
            </a:r>
            <a:r>
              <a:rPr sz="22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gives the </a:t>
            </a:r>
            <a:r>
              <a:rPr sz="22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</a:t>
            </a:r>
            <a:r>
              <a:rPr sz="22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2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competitive </a:t>
            </a:r>
            <a:r>
              <a:rPr sz="22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in the</a:t>
            </a:r>
            <a:r>
              <a:rPr sz="2200" spc="-7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marketplace,</a:t>
            </a:r>
            <a:endParaRPr sz="2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39"/>
              </a:spcBef>
              <a:buFont typeface="Arial"/>
              <a:buChar char="•"/>
              <a:tabLst>
                <a:tab pos="524351" algn="l"/>
              </a:tabLst>
            </a:pPr>
            <a:r>
              <a:rPr sz="22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novel </a:t>
            </a:r>
            <a:r>
              <a:rPr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that is not </a:t>
            </a:r>
            <a:r>
              <a:rPr sz="22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r>
              <a:rPr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</a:t>
            </a:r>
            <a:r>
              <a:rPr sz="22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is kept in a confidential</a:t>
            </a:r>
            <a:r>
              <a:rPr sz="2200" spc="-10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state.</a:t>
            </a:r>
            <a:endParaRPr sz="2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602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9779" y="2561462"/>
            <a:ext cx="7620476" cy="3176588"/>
          </a:xfrm>
          <a:custGeom>
            <a:avLst/>
            <a:gdLst/>
            <a:ahLst/>
            <a:cxnLst/>
            <a:rect l="l" t="t" r="r" b="b"/>
            <a:pathLst>
              <a:path w="10160635" h="4235450">
                <a:moveTo>
                  <a:pt x="0" y="4235196"/>
                </a:moveTo>
                <a:lnTo>
                  <a:pt x="10160508" y="4235196"/>
                </a:lnTo>
                <a:lnTo>
                  <a:pt x="10160508" y="0"/>
                </a:lnTo>
                <a:lnTo>
                  <a:pt x="0" y="0"/>
                </a:lnTo>
                <a:lnTo>
                  <a:pt x="0" y="4235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779" y="2561462"/>
            <a:ext cx="7620476" cy="3176588"/>
          </a:xfrm>
          <a:custGeom>
            <a:avLst/>
            <a:gdLst/>
            <a:ahLst/>
            <a:cxnLst/>
            <a:rect l="l" t="t" r="r" b="b"/>
            <a:pathLst>
              <a:path w="10160635" h="4235450">
                <a:moveTo>
                  <a:pt x="0" y="4235196"/>
                </a:moveTo>
                <a:lnTo>
                  <a:pt x="10160508" y="4235196"/>
                </a:lnTo>
                <a:lnTo>
                  <a:pt x="10160508" y="0"/>
                </a:lnTo>
                <a:lnTo>
                  <a:pt x="0" y="0"/>
                </a:lnTo>
                <a:lnTo>
                  <a:pt x="0" y="4235196"/>
                </a:lnTo>
                <a:close/>
              </a:path>
            </a:pathLst>
          </a:custGeom>
          <a:ln w="12191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290" y="2482468"/>
            <a:ext cx="7502366" cy="1627208"/>
          </a:xfrm>
          <a:prstGeom prst="rect">
            <a:avLst/>
          </a:prstGeom>
        </p:spPr>
        <p:txBody>
          <a:bodyPr vert="horz" wrap="square" lIns="0" tIns="67151" rIns="0" bIns="0" rtlCol="0">
            <a:spAutoFit/>
          </a:bodyPr>
          <a:lstStyle/>
          <a:p>
            <a:pPr marL="180975" indent="-171450">
              <a:spcBef>
                <a:spcPts val="529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trade secret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not </a:t>
            </a:r>
            <a:r>
              <a:rPr sz="2400" b="1" spc="-4" dirty="0">
                <a:solidFill>
                  <a:prstClr val="black"/>
                </a:solidFill>
                <a:latin typeface="Times New Roman"/>
                <a:cs typeface="Times New Roman"/>
              </a:rPr>
              <a:t>protected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by federal</a:t>
            </a:r>
            <a:r>
              <a:rPr sz="2400" spc="-2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law</a:t>
            </a:r>
          </a:p>
          <a:p>
            <a:pPr marL="180975" marR="3810" indent="-171450">
              <a:lnSpc>
                <a:spcPts val="2595"/>
              </a:lnSpc>
              <a:spcBef>
                <a:spcPts val="784"/>
              </a:spcBef>
              <a:buFont typeface="Arial"/>
              <a:buChar char="•"/>
              <a:tabLst>
                <a:tab pos="180975" algn="l"/>
                <a:tab pos="886301" algn="l"/>
                <a:tab pos="1641634" algn="l"/>
                <a:tab pos="2143601" algn="l"/>
                <a:tab pos="3492341" algn="l"/>
                <a:tab pos="4653915" algn="l"/>
                <a:tab pos="6392704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Can	only	be	protec</a:t>
            </a:r>
            <a:r>
              <a:rPr sz="2400" spc="-11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ed	th</a:t>
            </a:r>
            <a:r>
              <a:rPr sz="2400" spc="-8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ough	</a:t>
            </a:r>
            <a:r>
              <a:rPr sz="24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empl</a:t>
            </a:r>
            <a:r>
              <a:rPr sz="2400" u="heavy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4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400" u="heavy" spc="-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4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	c</a:t>
            </a:r>
            <a:r>
              <a:rPr sz="2400" u="heavy" spc="-1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4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400" u="heavy" spc="-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4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racts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 and/or </a:t>
            </a:r>
            <a:r>
              <a:rPr sz="24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maintaining tight</a:t>
            </a:r>
            <a:r>
              <a:rPr sz="2400" u="heavy" spc="-6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security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06705" indent="-297656">
              <a:spcBef>
                <a:spcPts val="420"/>
              </a:spcBef>
              <a:buFont typeface="Arial"/>
              <a:buChar char="•"/>
              <a:tabLst>
                <a:tab pos="306705" algn="l"/>
                <a:tab pos="307181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Recipes, ingredients, codes, manufacturing costs</a:t>
            </a:r>
            <a:r>
              <a:rPr sz="24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etc.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618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290" y="1500149"/>
            <a:ext cx="704230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dirty="0">
                <a:solidFill>
                  <a:srgbClr val="E7E6E6"/>
                </a:solidFill>
              </a:rPr>
              <a:t>4.GEOGRAPHICAL</a:t>
            </a:r>
            <a:r>
              <a:rPr sz="3600" spc="-176" dirty="0">
                <a:solidFill>
                  <a:srgbClr val="E7E6E6"/>
                </a:solidFill>
              </a:rPr>
              <a:t> </a:t>
            </a:r>
            <a:r>
              <a:rPr sz="3600" spc="-34" dirty="0">
                <a:solidFill>
                  <a:srgbClr val="E7E6E6"/>
                </a:solidFill>
              </a:rPr>
              <a:t>INDICATIONS: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509779" y="2609469"/>
            <a:ext cx="7706201" cy="3055620"/>
          </a:xfrm>
          <a:custGeom>
            <a:avLst/>
            <a:gdLst/>
            <a:ahLst/>
            <a:cxnLst/>
            <a:rect l="l" t="t" r="r" b="b"/>
            <a:pathLst>
              <a:path w="10274935" h="4074160">
                <a:moveTo>
                  <a:pt x="0" y="4073652"/>
                </a:moveTo>
                <a:lnTo>
                  <a:pt x="10274808" y="4073652"/>
                </a:lnTo>
                <a:lnTo>
                  <a:pt x="10274808" y="0"/>
                </a:lnTo>
                <a:lnTo>
                  <a:pt x="0" y="0"/>
                </a:lnTo>
                <a:lnTo>
                  <a:pt x="0" y="4073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9779" y="2609469"/>
            <a:ext cx="7706201" cy="3055620"/>
          </a:xfrm>
          <a:custGeom>
            <a:avLst/>
            <a:gdLst/>
            <a:ahLst/>
            <a:cxnLst/>
            <a:rect l="l" t="t" r="r" b="b"/>
            <a:pathLst>
              <a:path w="10274935" h="4074160">
                <a:moveTo>
                  <a:pt x="0" y="4073652"/>
                </a:moveTo>
                <a:lnTo>
                  <a:pt x="10274808" y="4073652"/>
                </a:lnTo>
                <a:lnTo>
                  <a:pt x="10274808" y="0"/>
                </a:lnTo>
                <a:lnTo>
                  <a:pt x="0" y="0"/>
                </a:lnTo>
                <a:lnTo>
                  <a:pt x="0" y="4073652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289" y="2556320"/>
            <a:ext cx="7369989" cy="2897749"/>
          </a:xfrm>
          <a:prstGeom prst="rect">
            <a:avLst/>
          </a:prstGeom>
        </p:spPr>
        <p:txBody>
          <a:bodyPr vert="horz" wrap="square" lIns="0" tIns="75724" rIns="0" bIns="0" rtlCol="0">
            <a:spAutoFit/>
          </a:bodyPr>
          <a:lstStyle/>
          <a:p>
            <a:pPr marL="180975" marR="1096804" indent="-171450">
              <a:spcBef>
                <a:spcPts val="596"/>
              </a:spcBef>
              <a:buFont typeface="Arial"/>
              <a:buChar char="•"/>
              <a:tabLst>
                <a:tab pos="180975" algn="l"/>
              </a:tabLst>
            </a:pP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sz="20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20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indication, </a:t>
            </a: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0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originates </a:t>
            </a: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a </a:t>
            </a:r>
            <a:r>
              <a:rPr sz="20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definite 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area</a:t>
            </a: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</a:t>
            </a:r>
            <a:r>
              <a:rPr sz="20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</a:t>
            </a:r>
            <a:r>
              <a:rPr sz="20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or  manufactured</a:t>
            </a:r>
            <a:r>
              <a:rPr sz="2000" spc="3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product.</a:t>
            </a:r>
          </a:p>
          <a:p>
            <a:pPr marL="523875" marR="3810" lvl="1" indent="-171450" algn="just">
              <a:spcBef>
                <a:spcPts val="409"/>
              </a:spcBef>
              <a:buFont typeface="Arial"/>
              <a:buChar char="•"/>
              <a:tabLst>
                <a:tab pos="524351" algn="l"/>
              </a:tabLst>
            </a:pPr>
            <a:r>
              <a:rPr sz="20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eg., </a:t>
            </a:r>
            <a:r>
              <a:rPr sz="2000" spc="-4" dirty="0" smtClean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Darjeeling </a:t>
            </a:r>
            <a:r>
              <a:rPr sz="2000" spc="-3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Tea, </a:t>
            </a:r>
            <a:r>
              <a:rPr sz="2000" spc="-8" dirty="0" err="1" smtClean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Tirupati</a:t>
            </a:r>
            <a:r>
              <a:rPr sz="2000" spc="-8" dirty="0" smtClean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Laddu, Nagpur Orange, </a:t>
            </a:r>
            <a:r>
              <a:rPr sz="2000" spc="-4" dirty="0" smtClean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sz="20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qualify for  registration under this</a:t>
            </a:r>
            <a:r>
              <a:rPr sz="2000" spc="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category.</a:t>
            </a:r>
            <a:endParaRPr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marR="43339" lvl="1" indent="-171450" algn="just">
              <a:buClr>
                <a:srgbClr val="001F5F"/>
              </a:buClr>
              <a:buFont typeface="Arial"/>
              <a:buChar char="•"/>
              <a:tabLst>
                <a:tab pos="576739" algn="l"/>
              </a:tabLst>
            </a:pP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valid for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years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can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renewed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0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further period of  10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years</a:t>
            </a:r>
            <a:r>
              <a:rPr sz="2000" spc="-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0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marR="1458278" lvl="1" indent="-171450">
              <a:spcBef>
                <a:spcPts val="4"/>
              </a:spcBef>
              <a:buClr>
                <a:srgbClr val="001F5F"/>
              </a:buClr>
              <a:buFont typeface="Arial"/>
              <a:buChar char="•"/>
              <a:tabLst>
                <a:tab pos="572929" algn="l"/>
                <a:tab pos="573405" algn="l"/>
              </a:tabLst>
            </a:pPr>
            <a:r>
              <a:rPr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for registration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2000" spc="-4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association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persons,  organization or 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producers</a:t>
            </a:r>
            <a:r>
              <a:rPr sz="2000" spc="-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15883" y="2609469"/>
            <a:ext cx="928116" cy="1161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38161" y="3723893"/>
            <a:ext cx="1005839" cy="1315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25591" y="5761845"/>
            <a:ext cx="2406014" cy="1052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348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290" y="1500149"/>
            <a:ext cx="308467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dirty="0">
                <a:solidFill>
                  <a:srgbClr val="E7E6E6"/>
                </a:solidFill>
              </a:rPr>
              <a:t>5.COPYRIGH</a:t>
            </a:r>
            <a:r>
              <a:rPr sz="3600" spc="-176" dirty="0">
                <a:solidFill>
                  <a:srgbClr val="E7E6E6"/>
                </a:solidFill>
              </a:rPr>
              <a:t>T</a:t>
            </a:r>
            <a:r>
              <a:rPr sz="3600" dirty="0">
                <a:solidFill>
                  <a:srgbClr val="E7E6E6"/>
                </a:solidFill>
              </a:rPr>
              <a:t>: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509778" y="2609469"/>
            <a:ext cx="8170545" cy="3166110"/>
          </a:xfrm>
          <a:custGeom>
            <a:avLst/>
            <a:gdLst/>
            <a:ahLst/>
            <a:cxnLst/>
            <a:rect l="l" t="t" r="r" b="b"/>
            <a:pathLst>
              <a:path w="10894060" h="4221480">
                <a:moveTo>
                  <a:pt x="0" y="4221480"/>
                </a:moveTo>
                <a:lnTo>
                  <a:pt x="10893552" y="4221480"/>
                </a:lnTo>
                <a:lnTo>
                  <a:pt x="10893552" y="0"/>
                </a:lnTo>
                <a:lnTo>
                  <a:pt x="0" y="0"/>
                </a:lnTo>
                <a:lnTo>
                  <a:pt x="0" y="4221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9778" y="2609469"/>
            <a:ext cx="8170545" cy="3166110"/>
          </a:xfrm>
          <a:custGeom>
            <a:avLst/>
            <a:gdLst/>
            <a:ahLst/>
            <a:cxnLst/>
            <a:rect l="l" t="t" r="r" b="b"/>
            <a:pathLst>
              <a:path w="10894060" h="4221480">
                <a:moveTo>
                  <a:pt x="0" y="4221480"/>
                </a:moveTo>
                <a:lnTo>
                  <a:pt x="10893552" y="4221480"/>
                </a:lnTo>
                <a:lnTo>
                  <a:pt x="10893552" y="0"/>
                </a:lnTo>
                <a:lnTo>
                  <a:pt x="0" y="0"/>
                </a:lnTo>
                <a:lnTo>
                  <a:pt x="0" y="4221480"/>
                </a:lnTo>
                <a:close/>
              </a:path>
            </a:pathLst>
          </a:custGeom>
          <a:ln w="12191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290" y="2588324"/>
            <a:ext cx="8053864" cy="1808348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180975" marR="4763" indent="-171450" algn="just">
              <a:lnSpc>
                <a:spcPts val="2595"/>
              </a:lnSpc>
              <a:spcBef>
                <a:spcPts val="401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Copyright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monopoly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right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restraining others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from 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exercising that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right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which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has been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conferred on the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owner </a:t>
            </a:r>
            <a:r>
              <a:rPr sz="2400" spc="-8" dirty="0">
                <a:solidFill>
                  <a:prstClr val="black"/>
                </a:solidFill>
                <a:latin typeface="Times New Roman"/>
                <a:cs typeface="Times New Roman"/>
              </a:rPr>
              <a:t>of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copyright.</a:t>
            </a:r>
          </a:p>
          <a:p>
            <a:pPr marL="180975" marR="3810" indent="-171450" algn="just">
              <a:lnSpc>
                <a:spcPts val="2595"/>
              </a:lnSpc>
              <a:spcBef>
                <a:spcPts val="739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It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0" spc="-4" dirty="0" smtClean="0">
                <a:solidFill>
                  <a:prstClr val="black"/>
                </a:solidFill>
                <a:latin typeface="Times New Roman"/>
                <a:cs typeface="Times New Roman"/>
              </a:rPr>
              <a:t>right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meaning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thereby that it is prohibitory </a:t>
            </a:r>
            <a:r>
              <a:rPr sz="2400" spc="-11" dirty="0">
                <a:solidFill>
                  <a:prstClr val="black"/>
                </a:solidFill>
                <a:latin typeface="Times New Roman"/>
                <a:cs typeface="Times New Roman"/>
              </a:rPr>
              <a:t>in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nature. </a:t>
            </a:r>
            <a:r>
              <a:rPr sz="2400" spc="-8" dirty="0">
                <a:solidFill>
                  <a:srgbClr val="FF0000"/>
                </a:solidFill>
                <a:latin typeface="Times New Roman"/>
                <a:cs typeface="Times New Roman"/>
              </a:rPr>
              <a:t>It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 right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prevent others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from copying 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or 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reproducing the</a:t>
            </a:r>
            <a:r>
              <a:rPr sz="2400" spc="-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work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14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75354" y="1421892"/>
            <a:ext cx="1193291" cy="811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192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510064" cy="1026795"/>
          </a:xfrm>
          <a:custGeom>
            <a:avLst/>
            <a:gdLst/>
            <a:ahLst/>
            <a:cxnLst/>
            <a:rect l="l" t="t" r="r" b="b"/>
            <a:pathLst>
              <a:path w="680085" h="1369060">
                <a:moveTo>
                  <a:pt x="0" y="1368552"/>
                </a:moveTo>
                <a:lnTo>
                  <a:pt x="679704" y="1368552"/>
                </a:lnTo>
                <a:lnTo>
                  <a:pt x="679704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9778" y="1303019"/>
            <a:ext cx="7366635" cy="470322"/>
          </a:xfrm>
          <a:prstGeom prst="rect">
            <a:avLst/>
          </a:prstGeom>
          <a:solidFill>
            <a:srgbClr val="FFFFFF"/>
          </a:solidFill>
          <a:ln w="12192">
            <a:solidFill>
              <a:srgbClr val="EF9315"/>
            </a:solidFill>
          </a:ln>
        </p:spPr>
        <p:txBody>
          <a:bodyPr vert="horz" wrap="square" lIns="0" tIns="8573" rIns="0" bIns="0" rtlCol="0">
            <a:spAutoFit/>
          </a:bodyPr>
          <a:lstStyle/>
          <a:p>
            <a:pPr marL="68580">
              <a:spcBef>
                <a:spcPts val="68"/>
              </a:spcBef>
            </a:pPr>
            <a:r>
              <a:rPr sz="3000" b="1" spc="-4" dirty="0"/>
              <a:t>TERM (Period) OF</a:t>
            </a:r>
            <a:r>
              <a:rPr sz="3000" b="1" spc="-109" dirty="0"/>
              <a:t> </a:t>
            </a:r>
            <a:r>
              <a:rPr sz="3000" b="1" spc="-4" dirty="0"/>
              <a:t>COPYRIGHT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09778" y="2609469"/>
            <a:ext cx="7713345" cy="3022283"/>
          </a:xfrm>
          <a:custGeom>
            <a:avLst/>
            <a:gdLst/>
            <a:ahLst/>
            <a:cxnLst/>
            <a:rect l="l" t="t" r="r" b="b"/>
            <a:pathLst>
              <a:path w="10284460" h="4029710">
                <a:moveTo>
                  <a:pt x="0" y="4029455"/>
                </a:moveTo>
                <a:lnTo>
                  <a:pt x="10283952" y="4029455"/>
                </a:lnTo>
                <a:lnTo>
                  <a:pt x="10283952" y="0"/>
                </a:lnTo>
                <a:lnTo>
                  <a:pt x="0" y="0"/>
                </a:lnTo>
                <a:lnTo>
                  <a:pt x="0" y="4029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9778" y="2609469"/>
            <a:ext cx="7713345" cy="3022283"/>
          </a:xfrm>
          <a:custGeom>
            <a:avLst/>
            <a:gdLst/>
            <a:ahLst/>
            <a:cxnLst/>
            <a:rect l="l" t="t" r="r" b="b"/>
            <a:pathLst>
              <a:path w="10284460" h="4029710">
                <a:moveTo>
                  <a:pt x="0" y="4029455"/>
                </a:moveTo>
                <a:lnTo>
                  <a:pt x="10283952" y="4029455"/>
                </a:lnTo>
                <a:lnTo>
                  <a:pt x="10283952" y="0"/>
                </a:lnTo>
                <a:lnTo>
                  <a:pt x="0" y="0"/>
                </a:lnTo>
                <a:lnTo>
                  <a:pt x="0" y="4029455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290" y="2926652"/>
            <a:ext cx="7596188" cy="2502608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80975" marR="3810" indent="-171450" algn="just">
              <a:lnSpc>
                <a:spcPct val="80000"/>
              </a:lnSpc>
              <a:spcBef>
                <a:spcPts val="615"/>
              </a:spcBef>
              <a:buFont typeface="Arial"/>
              <a:buChar char="•"/>
              <a:tabLst>
                <a:tab pos="180975" algn="l"/>
              </a:tabLst>
            </a:pP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250" dirty="0">
                <a:solidFill>
                  <a:prstClr val="black"/>
                </a:solidFill>
                <a:latin typeface="Times New Roman"/>
                <a:cs typeface="Times New Roman"/>
              </a:rPr>
              <a:t>the case of any </a:t>
            </a:r>
            <a:r>
              <a:rPr sz="2250" spc="-19" dirty="0">
                <a:solidFill>
                  <a:srgbClr val="FF0000"/>
                </a:solidFill>
                <a:latin typeface="Times New Roman"/>
                <a:cs typeface="Times New Roman"/>
              </a:rPr>
              <a:t>literary, </a:t>
            </a:r>
            <a:r>
              <a:rPr sz="2250" dirty="0">
                <a:solidFill>
                  <a:srgbClr val="FF0000"/>
                </a:solidFill>
                <a:latin typeface="Times New Roman"/>
                <a:cs typeface="Times New Roman"/>
              </a:rPr>
              <a:t>dramatic, musical </a:t>
            </a:r>
            <a:r>
              <a:rPr sz="2250" spc="4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250" dirty="0">
                <a:solidFill>
                  <a:srgbClr val="FF0000"/>
                </a:solidFill>
                <a:latin typeface="Times New Roman"/>
                <a:cs typeface="Times New Roman"/>
              </a:rPr>
              <a:t>a artistic work  </a:t>
            </a:r>
            <a:r>
              <a:rPr sz="2250" dirty="0">
                <a:solidFill>
                  <a:prstClr val="black"/>
                </a:solidFill>
                <a:latin typeface="Times New Roman"/>
                <a:cs typeface="Times New Roman"/>
              </a:rPr>
              <a:t>(other than a </a:t>
            </a: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photograph), </a:t>
            </a:r>
            <a:r>
              <a:rPr sz="2250" spc="-4" dirty="0">
                <a:solidFill>
                  <a:srgbClr val="FF0000"/>
                </a:solidFill>
                <a:latin typeface="Times New Roman"/>
                <a:cs typeface="Times New Roman"/>
              </a:rPr>
              <a:t>life time </a:t>
            </a:r>
            <a:r>
              <a:rPr sz="2250" dirty="0">
                <a:solidFill>
                  <a:srgbClr val="FF0000"/>
                </a:solidFill>
                <a:latin typeface="Times New Roman"/>
                <a:cs typeface="Times New Roman"/>
              </a:rPr>
              <a:t>of the author + 60</a:t>
            </a:r>
            <a:r>
              <a:rPr sz="2250" spc="7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50" spc="-4" dirty="0">
                <a:solidFill>
                  <a:srgbClr val="FF0000"/>
                </a:solidFill>
                <a:latin typeface="Times New Roman"/>
                <a:cs typeface="Times New Roman"/>
              </a:rPr>
              <a:t>years.</a:t>
            </a:r>
            <a:endParaRPr sz="225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80975" marR="3810" indent="-171450" algn="just">
              <a:lnSpc>
                <a:spcPts val="2160"/>
              </a:lnSpc>
              <a:spcBef>
                <a:spcPts val="727"/>
              </a:spcBef>
              <a:buFont typeface="Arial"/>
              <a:buChar char="•"/>
              <a:tabLst>
                <a:tab pos="180975" algn="l"/>
              </a:tabLst>
            </a:pP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250" dirty="0">
                <a:solidFill>
                  <a:prstClr val="black"/>
                </a:solidFill>
                <a:latin typeface="Times New Roman"/>
                <a:cs typeface="Times New Roman"/>
              </a:rPr>
              <a:t>the case of </a:t>
            </a:r>
            <a:r>
              <a:rPr sz="2250" dirty="0">
                <a:solidFill>
                  <a:srgbClr val="FF0000"/>
                </a:solidFill>
                <a:latin typeface="Times New Roman"/>
                <a:cs typeface="Times New Roman"/>
              </a:rPr>
              <a:t>photograph, cine films, sound </a:t>
            </a:r>
            <a:r>
              <a:rPr sz="2250" spc="-4" dirty="0">
                <a:solidFill>
                  <a:srgbClr val="FF0000"/>
                </a:solidFill>
                <a:latin typeface="Times New Roman"/>
                <a:cs typeface="Times New Roman"/>
              </a:rPr>
              <a:t>recording </a:t>
            </a:r>
            <a:r>
              <a:rPr sz="2250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2250" spc="-4" dirty="0">
                <a:solidFill>
                  <a:srgbClr val="FF0000"/>
                </a:solidFill>
                <a:latin typeface="Times New Roman"/>
                <a:cs typeface="Times New Roman"/>
              </a:rPr>
              <a:t>Govt.  </a:t>
            </a:r>
            <a:r>
              <a:rPr sz="2250" spc="-38" dirty="0">
                <a:solidFill>
                  <a:srgbClr val="FF0000"/>
                </a:solidFill>
                <a:latin typeface="Times New Roman"/>
                <a:cs typeface="Times New Roman"/>
              </a:rPr>
              <a:t>Work, </a:t>
            </a:r>
            <a:r>
              <a:rPr sz="2250" dirty="0">
                <a:solidFill>
                  <a:srgbClr val="FF0000"/>
                </a:solidFill>
                <a:latin typeface="Times New Roman"/>
                <a:cs typeface="Times New Roman"/>
              </a:rPr>
              <a:t>60 years from the beginning of the calendar year </a:t>
            </a:r>
            <a:r>
              <a:rPr sz="2250" dirty="0">
                <a:solidFill>
                  <a:prstClr val="black"/>
                </a:solidFill>
                <a:latin typeface="Times New Roman"/>
                <a:cs typeface="Times New Roman"/>
              </a:rPr>
              <a:t>next  </a:t>
            </a: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following </a:t>
            </a:r>
            <a:r>
              <a:rPr sz="2250" dirty="0">
                <a:solidFill>
                  <a:prstClr val="black"/>
                </a:solidFill>
                <a:latin typeface="Times New Roman"/>
                <a:cs typeface="Times New Roman"/>
              </a:rPr>
              <a:t>the year </a:t>
            </a: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250" dirty="0">
                <a:solidFill>
                  <a:prstClr val="black"/>
                </a:solidFill>
                <a:latin typeface="Times New Roman"/>
                <a:cs typeface="Times New Roman"/>
              </a:rPr>
              <a:t>which the work </a:t>
            </a:r>
            <a:r>
              <a:rPr sz="2250" spc="-8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first</a:t>
            </a:r>
            <a:r>
              <a:rPr sz="2250" spc="5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published.</a:t>
            </a:r>
            <a:endParaRPr sz="2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0975" marR="3810" indent="-171450" algn="just">
              <a:lnSpc>
                <a:spcPct val="80000"/>
              </a:lnSpc>
              <a:spcBef>
                <a:spcPts val="764"/>
              </a:spcBef>
              <a:buFont typeface="Arial"/>
              <a:buChar char="•"/>
              <a:tabLst>
                <a:tab pos="180975" algn="l"/>
              </a:tabLst>
            </a:pP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250" dirty="0">
                <a:solidFill>
                  <a:prstClr val="black"/>
                </a:solidFill>
                <a:latin typeface="Times New Roman"/>
                <a:cs typeface="Times New Roman"/>
              </a:rPr>
              <a:t>the case of </a:t>
            </a:r>
            <a:r>
              <a:rPr sz="2250" dirty="0">
                <a:solidFill>
                  <a:srgbClr val="FF0000"/>
                </a:solidFill>
                <a:latin typeface="Times New Roman"/>
                <a:cs typeface="Times New Roman"/>
              </a:rPr>
              <a:t>broadcasters/performers, reproduction </a:t>
            </a:r>
            <a:r>
              <a:rPr sz="2250" spc="-4" dirty="0">
                <a:solidFill>
                  <a:srgbClr val="FF0000"/>
                </a:solidFill>
                <a:latin typeface="Times New Roman"/>
                <a:cs typeface="Times New Roman"/>
              </a:rPr>
              <a:t>right </a:t>
            </a:r>
            <a:r>
              <a:rPr sz="2250" dirty="0">
                <a:solidFill>
                  <a:srgbClr val="FF0000"/>
                </a:solidFill>
                <a:latin typeface="Times New Roman"/>
                <a:cs typeface="Times New Roman"/>
              </a:rPr>
              <a:t>shall  </a:t>
            </a:r>
            <a:r>
              <a:rPr sz="2250" spc="-4" dirty="0">
                <a:solidFill>
                  <a:srgbClr val="FF0000"/>
                </a:solidFill>
                <a:latin typeface="Times New Roman"/>
                <a:cs typeface="Times New Roman"/>
              </a:rPr>
              <a:t>subsist </a:t>
            </a:r>
            <a:r>
              <a:rPr sz="2250" dirty="0">
                <a:solidFill>
                  <a:srgbClr val="FF0000"/>
                </a:solidFill>
                <a:latin typeface="Times New Roman"/>
                <a:cs typeface="Times New Roman"/>
              </a:rPr>
              <a:t>until 25 years from the calendar year next</a:t>
            </a:r>
            <a:r>
              <a:rPr sz="2250" dirty="0">
                <a:solidFill>
                  <a:prstClr val="black"/>
                </a:solidFill>
                <a:latin typeface="Times New Roman"/>
                <a:cs typeface="Times New Roman"/>
              </a:rPr>
              <a:t> following the  year </a:t>
            </a: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250" dirty="0">
                <a:solidFill>
                  <a:prstClr val="black"/>
                </a:solidFill>
                <a:latin typeface="Times New Roman"/>
                <a:cs typeface="Times New Roman"/>
              </a:rPr>
              <a:t>which the </a:t>
            </a: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broadcast/performance </a:t>
            </a:r>
            <a:r>
              <a:rPr sz="2250" spc="-8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250" spc="7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50" spc="-4" dirty="0">
                <a:solidFill>
                  <a:prstClr val="black"/>
                </a:solidFill>
                <a:latin typeface="Times New Roman"/>
                <a:cs typeface="Times New Roman"/>
              </a:rPr>
              <a:t>made.</a:t>
            </a:r>
            <a:endParaRPr sz="225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894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86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684021"/>
            <a:ext cx="8223884" cy="521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Copyright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 bundle of rights consisting of 1)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economic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rights and 2)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moral</a:t>
            </a:r>
            <a:r>
              <a:rPr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rights.</a:t>
            </a:r>
          </a:p>
          <a:p>
            <a:endParaRPr sz="2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b="1" spc="-5" dirty="0">
                <a:solidFill>
                  <a:prstClr val="black"/>
                </a:solidFill>
                <a:latin typeface="Times New Roman"/>
                <a:cs typeface="Times New Roman"/>
              </a:rPr>
              <a:t>ECONOMIC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prstClr val="black"/>
                </a:solidFill>
                <a:latin typeface="Times New Roman"/>
                <a:cs typeface="Times New Roman"/>
              </a:rPr>
              <a:t>RIGHTS: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ts val="1939"/>
              </a:lnSpc>
              <a:spcBef>
                <a:spcPts val="459"/>
              </a:spcBef>
              <a:buFontTx/>
              <a:buAutoNum type="alphaLcParenBoth"/>
              <a:tabLst>
                <a:tab pos="32512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In the case of a </a:t>
            </a:r>
            <a:r>
              <a:rPr spc="-15" dirty="0">
                <a:solidFill>
                  <a:srgbClr val="FF0000"/>
                </a:solidFill>
                <a:latin typeface="Times New Roman"/>
                <a:cs typeface="Times New Roman"/>
              </a:rPr>
              <a:t>literary,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dramatic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musical work,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not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being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a computer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program,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the  right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consists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,-</a:t>
            </a:r>
          </a:p>
          <a:p>
            <a:pPr marL="355600" marR="6985" lvl="1">
              <a:lnSpc>
                <a:spcPts val="1939"/>
              </a:lnSpc>
              <a:spcBef>
                <a:spcPts val="445"/>
              </a:spcBef>
              <a:buFontTx/>
              <a:buAutoNum type="arabicParenR"/>
              <a:tabLst>
                <a:tab pos="618490" algn="l"/>
              </a:tabLst>
            </a:pP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dirty="0" smtClean="0">
                <a:solidFill>
                  <a:prstClr val="black"/>
                </a:solidFill>
                <a:latin typeface="Times New Roman"/>
                <a:cs typeface="Times New Roman"/>
              </a:rPr>
              <a:t>o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reproduce the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work in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material form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incl.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the storing of in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any medium </a:t>
            </a:r>
            <a:r>
              <a:rPr spc="-15" dirty="0">
                <a:solidFill>
                  <a:prstClr val="black"/>
                </a:solidFill>
                <a:latin typeface="Times New Roman"/>
                <a:cs typeface="Times New Roman"/>
              </a:rPr>
              <a:t>by 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electronic</a:t>
            </a:r>
            <a:r>
              <a:rPr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means;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lvl="1" indent="-247650">
              <a:spcBef>
                <a:spcPts val="190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issue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copies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of the work to the public</a:t>
            </a:r>
            <a:r>
              <a:rPr spc="-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;</a:t>
            </a:r>
          </a:p>
          <a:p>
            <a:pPr marL="602615" lvl="1" indent="-247650">
              <a:spcBef>
                <a:spcPts val="219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perform the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work in public, or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communicate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it to the</a:t>
            </a:r>
            <a:r>
              <a:rPr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public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;</a:t>
            </a:r>
          </a:p>
          <a:p>
            <a:pPr marL="602615" lvl="1" indent="-247650">
              <a:spcBef>
                <a:spcPts val="215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make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any cinematographic film or sound recording in respect of the</a:t>
            </a:r>
            <a:r>
              <a:rPr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work;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lvl="1" indent="-247650">
              <a:spcBef>
                <a:spcPts val="215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make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any translation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work;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lvl="1" indent="-247650">
              <a:spcBef>
                <a:spcPts val="219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make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any adaptation of the</a:t>
            </a:r>
            <a:r>
              <a:rPr spc="-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work;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lvl="1">
              <a:lnSpc>
                <a:spcPts val="1939"/>
              </a:lnSpc>
              <a:spcBef>
                <a:spcPts val="459"/>
              </a:spcBef>
              <a:buFontTx/>
              <a:buAutoNum type="arabicParenR"/>
              <a:tabLst>
                <a:tab pos="614045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do,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relation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translation or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adaptation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of the work,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acts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specified 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in relation to the work in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sub-clauses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(1) to</a:t>
            </a:r>
            <a:r>
              <a:rPr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(6)</a:t>
            </a:r>
          </a:p>
          <a:p>
            <a:pPr marL="335280" indent="-323215">
              <a:spcBef>
                <a:spcPts val="195"/>
              </a:spcBef>
              <a:buFontTx/>
              <a:buAutoNum type="alphaLcParenBoth"/>
              <a:tabLst>
                <a:tab pos="335915" algn="l"/>
              </a:tabLst>
            </a:pP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In the case of computer</a:t>
            </a:r>
            <a:r>
              <a:rPr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program,-</a:t>
            </a:r>
            <a:endParaRPr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602615" lvl="1" indent="-247650">
              <a:spcBef>
                <a:spcPts val="215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do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the facts specified in clause</a:t>
            </a:r>
            <a:r>
              <a:rPr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(a);</a:t>
            </a:r>
          </a:p>
          <a:p>
            <a:pPr marL="355600" marR="6350" lvl="1">
              <a:lnSpc>
                <a:spcPts val="1939"/>
              </a:lnSpc>
              <a:spcBef>
                <a:spcPts val="465"/>
              </a:spcBef>
              <a:buFontTx/>
              <a:buAutoNum type="arabicParenR"/>
              <a:tabLst>
                <a:tab pos="614045" algn="l"/>
              </a:tabLst>
            </a:pP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sell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or give on hire, or </a:t>
            </a:r>
            <a:r>
              <a:rPr spc="-10" dirty="0">
                <a:solidFill>
                  <a:srgbClr val="FF0000"/>
                </a:solidFill>
                <a:latin typeface="Times New Roman"/>
                <a:cs typeface="Times New Roman"/>
              </a:rPr>
              <a:t>offer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for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sale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hire any copy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computer 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program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, 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regardless of whether such copy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has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been sold or given on hire on earlier</a:t>
            </a:r>
            <a:r>
              <a:rPr spc="-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occasions;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123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87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655929"/>
            <a:ext cx="8073390" cy="564000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6870" indent="-344805">
              <a:spcBef>
                <a:spcPts val="580"/>
              </a:spcBef>
              <a:buFontTx/>
              <a:buAutoNum type="alphaLcParenBoth" startAt="3"/>
              <a:tabLst>
                <a:tab pos="357505" algn="l"/>
              </a:tabLst>
            </a:pP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 case of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an artistic</a:t>
            </a:r>
            <a:r>
              <a:rPr sz="20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work,-</a:t>
            </a:r>
            <a:endParaRPr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marR="6985" lvl="1">
              <a:spcBef>
                <a:spcPts val="484"/>
              </a:spcBef>
              <a:buFontTx/>
              <a:buAutoNum type="arabicParenR"/>
              <a:tabLst>
                <a:tab pos="682625" algn="l"/>
                <a:tab pos="7677784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 </a:t>
            </a:r>
            <a:r>
              <a:rPr sz="2000" spc="-1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pr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du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e </a:t>
            </a:r>
            <a:r>
              <a:rPr sz="2000" spc="-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1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k </a:t>
            </a:r>
            <a:r>
              <a:rPr sz="2000" spc="-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n </a:t>
            </a:r>
            <a:r>
              <a:rPr sz="2000" spc="-1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sz="2000" spc="-1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erial </a:t>
            </a:r>
            <a:r>
              <a:rPr sz="2000" spc="-1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form </a:t>
            </a:r>
            <a:r>
              <a:rPr sz="2000" spc="-1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inc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2000" spc="-1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n </a:t>
            </a:r>
            <a:r>
              <a:rPr sz="2000" spc="-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n	t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  dimensions of a three dimensional</a:t>
            </a:r>
            <a:r>
              <a:rPr sz="2000" spc="-1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work;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9920" lvl="1" indent="-274955">
              <a:spcBef>
                <a:spcPts val="480"/>
              </a:spcBef>
              <a:buFontTx/>
              <a:buAutoNum type="arabicParenR"/>
              <a:tabLst>
                <a:tab pos="630555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communicate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work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public;</a:t>
            </a:r>
          </a:p>
          <a:p>
            <a:pPr marL="629920" lvl="1" indent="-274955">
              <a:spcBef>
                <a:spcPts val="480"/>
              </a:spcBef>
              <a:buFontTx/>
              <a:buAutoNum type="arabicParenR"/>
              <a:tabLst>
                <a:tab pos="630555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issue copies of the 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work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000" spc="-1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public;</a:t>
            </a:r>
          </a:p>
          <a:p>
            <a:pPr marL="629920" lvl="1" indent="-274955">
              <a:spcBef>
                <a:spcPts val="480"/>
              </a:spcBef>
              <a:buFontTx/>
              <a:buAutoNum type="arabicParenR"/>
              <a:tabLst>
                <a:tab pos="630555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include the work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cinematographic</a:t>
            </a:r>
            <a:r>
              <a:rPr sz="2000" spc="-1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film;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9920" lvl="1" indent="-274955">
              <a:spcBef>
                <a:spcPts val="480"/>
              </a:spcBef>
              <a:buFontTx/>
              <a:buAutoNum type="arabicParenR"/>
              <a:tabLst>
                <a:tab pos="630555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make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adaptation of the</a:t>
            </a:r>
            <a:r>
              <a:rPr sz="2000" spc="-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work;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8890" lvl="1">
              <a:spcBef>
                <a:spcPts val="480"/>
              </a:spcBef>
              <a:buFontTx/>
              <a:buAutoNum type="arabicParenR"/>
              <a:tabLst>
                <a:tab pos="636905" algn="l"/>
              </a:tabLst>
            </a:pP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do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relation to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adaptation of the work, any of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acts specified 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in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relation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work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sub-clauses (1)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000" spc="-1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(4).</a:t>
            </a:r>
          </a:p>
          <a:p>
            <a:pPr marL="370840" indent="-358140">
              <a:spcBef>
                <a:spcPts val="480"/>
              </a:spcBef>
              <a:buFontTx/>
              <a:buAutoNum type="alphaLcParenBoth" startAt="3"/>
              <a:tabLst>
                <a:tab pos="370840" algn="l"/>
              </a:tabLst>
            </a:pP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 case of cinematographic</a:t>
            </a:r>
            <a:r>
              <a:rPr sz="20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film,-</a:t>
            </a:r>
            <a:endParaRPr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marR="5080" lvl="1" algn="just">
              <a:spcBef>
                <a:spcPts val="484"/>
              </a:spcBef>
              <a:buFontTx/>
              <a:buAutoNum type="arabicParenR"/>
              <a:tabLst>
                <a:tab pos="636905" algn="l"/>
              </a:tabLst>
            </a:pP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make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copy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film, incl.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photograph of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image forming part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thereof;</a:t>
            </a:r>
          </a:p>
          <a:p>
            <a:pPr marL="355600" marR="5080" lvl="1" algn="just">
              <a:spcBef>
                <a:spcPts val="480"/>
              </a:spcBef>
              <a:buFontTx/>
              <a:buAutoNum type="arabicParenR"/>
              <a:tabLst>
                <a:tab pos="667385" algn="l"/>
              </a:tabLst>
            </a:pP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sell or give on hire, or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offer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sale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hire, any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copy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of the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film, 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regardless of whether such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copy has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been sold or given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on hire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on earlier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occasions;</a:t>
            </a:r>
          </a:p>
          <a:p>
            <a:pPr marL="629920" lvl="1" indent="-274955" algn="just">
              <a:spcBef>
                <a:spcPts val="480"/>
              </a:spcBef>
              <a:buFontTx/>
              <a:buAutoNum type="arabicParenR"/>
              <a:tabLst>
                <a:tab pos="630555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communicate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film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public.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9908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88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591439"/>
            <a:ext cx="8149590" cy="493660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23215" indent="-311150">
              <a:spcBef>
                <a:spcPts val="315"/>
              </a:spcBef>
              <a:buFontTx/>
              <a:buAutoNum type="alphaLcParenBoth" startAt="5"/>
              <a:tabLst>
                <a:tab pos="323850" algn="l"/>
              </a:tabLst>
            </a:pP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in the case of a sound</a:t>
            </a:r>
            <a:r>
              <a:rPr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recording,-</a:t>
            </a:r>
          </a:p>
          <a:p>
            <a:pPr marL="602615" lvl="1" indent="-247650">
              <a:spcBef>
                <a:spcPts val="215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make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any other sound recording embodying</a:t>
            </a:r>
            <a:r>
              <a:rPr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it;</a:t>
            </a:r>
          </a:p>
          <a:p>
            <a:pPr marL="355600" marR="5080" lvl="1">
              <a:lnSpc>
                <a:spcPts val="1950"/>
              </a:lnSpc>
              <a:spcBef>
                <a:spcPts val="455"/>
              </a:spcBef>
              <a:buFontTx/>
              <a:buAutoNum type="arabicParenR"/>
              <a:tabLst>
                <a:tab pos="621665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sell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give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on hire, or </a:t>
            </a:r>
            <a:r>
              <a:rPr spc="-10" dirty="0">
                <a:solidFill>
                  <a:prstClr val="black"/>
                </a:solidFill>
                <a:latin typeface="Times New Roman"/>
                <a:cs typeface="Times New Roman"/>
              </a:rPr>
              <a:t>offer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sale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hire, any copy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sound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recording 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regardless of whether such copy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has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been sold or given on hire on earlier</a:t>
            </a:r>
            <a:r>
              <a:rPr spc="-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occasions;</a:t>
            </a:r>
          </a:p>
          <a:p>
            <a:pPr marL="602615" lvl="1" indent="-247650">
              <a:spcBef>
                <a:spcPts val="185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communicate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the sound recording to the</a:t>
            </a:r>
            <a:r>
              <a:rPr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public.</a:t>
            </a:r>
          </a:p>
          <a:p>
            <a:pPr marL="355600">
              <a:spcBef>
                <a:spcPts val="215"/>
              </a:spcBef>
            </a:pP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MORAL</a:t>
            </a:r>
            <a:r>
              <a:rPr b="1" spc="-1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prstClr val="black"/>
                </a:solidFill>
                <a:latin typeface="Times New Roman"/>
                <a:cs typeface="Times New Roman"/>
              </a:rPr>
              <a:t>RIGHTS: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47650">
              <a:spcBef>
                <a:spcPts val="215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the right to decide whether to publish or not to publish the</a:t>
            </a:r>
            <a:r>
              <a:rPr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work;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47650">
              <a:spcBef>
                <a:spcPts val="215"/>
              </a:spcBef>
              <a:buFontTx/>
              <a:buAutoNum type="arabicParenR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the right to claim authorship of a published or exhibited</a:t>
            </a:r>
            <a:r>
              <a:rPr spc="-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work;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41985" indent="-287020">
              <a:lnSpc>
                <a:spcPts val="2055"/>
              </a:lnSpc>
              <a:spcBef>
                <a:spcPts val="215"/>
              </a:spcBef>
              <a:buFontTx/>
              <a:buAutoNum type="arabicParenR"/>
              <a:tabLst>
                <a:tab pos="642620" algn="l"/>
              </a:tabLst>
            </a:pP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pc="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right</a:t>
            </a:r>
            <a:r>
              <a:rPr spc="2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pc="2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prevent</a:t>
            </a:r>
            <a:r>
              <a:rPr spc="3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alteration</a:t>
            </a:r>
            <a:r>
              <a:rPr spc="3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pc="3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other</a:t>
            </a:r>
            <a:r>
              <a:rPr spc="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actions</a:t>
            </a:r>
            <a:r>
              <a:rPr spc="3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pc="3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prstClr val="black"/>
                </a:solidFill>
                <a:latin typeface="Times New Roman"/>
                <a:cs typeface="Times New Roman"/>
              </a:rPr>
              <a:t>may</a:t>
            </a:r>
            <a:r>
              <a:rPr spc="3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damage</a:t>
            </a:r>
            <a:r>
              <a:rPr spc="3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pc="3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prstClr val="black"/>
                </a:solidFill>
                <a:latin typeface="Times New Roman"/>
                <a:cs typeface="Times New Roman"/>
              </a:rPr>
              <a:t>author’s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>
              <a:lnSpc>
                <a:spcPts val="2055"/>
              </a:lnSpc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honour or reputation – the right of</a:t>
            </a:r>
            <a:r>
              <a:rPr spc="-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integrity;</a:t>
            </a:r>
          </a:p>
          <a:p>
            <a:pPr marL="602615" indent="-247650">
              <a:spcBef>
                <a:spcPts val="219"/>
              </a:spcBef>
              <a:buFontTx/>
              <a:buAutoNum type="arabicParenR" startAt="4"/>
              <a:tabLst>
                <a:tab pos="60325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to restrain or claim</a:t>
            </a:r>
            <a:r>
              <a:rPr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damages.</a:t>
            </a:r>
          </a:p>
          <a:p>
            <a:pPr marL="12700">
              <a:spcBef>
                <a:spcPts val="215"/>
              </a:spcBef>
            </a:pPr>
            <a:r>
              <a:rPr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TERM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(Period) </a:t>
            </a:r>
            <a:r>
              <a:rPr b="1" spc="-5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COPYRIGHT</a:t>
            </a:r>
            <a:endParaRPr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indent="-342900" algn="just">
              <a:lnSpc>
                <a:spcPts val="2050"/>
              </a:lnSpc>
              <a:spcBef>
                <a:spcPts val="215"/>
              </a:spcBef>
              <a:buFont typeface="Arial"/>
              <a:buChar char="•"/>
              <a:tabLst>
                <a:tab pos="35560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case</a:t>
            </a:r>
            <a:r>
              <a:rPr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any</a:t>
            </a:r>
            <a:r>
              <a:rPr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prstClr val="black"/>
                </a:solidFill>
                <a:latin typeface="Times New Roman"/>
                <a:cs typeface="Times New Roman"/>
              </a:rPr>
              <a:t>literary,</a:t>
            </a:r>
            <a:r>
              <a:rPr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dramatic,</a:t>
            </a:r>
            <a:r>
              <a:rPr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musical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artistic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work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(other</a:t>
            </a:r>
            <a:r>
              <a:rPr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than</a:t>
            </a:r>
            <a:r>
              <a:rPr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</a:p>
          <a:p>
            <a:pPr marL="355600" algn="just">
              <a:lnSpc>
                <a:spcPts val="2050"/>
              </a:lnSpc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photograph), life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time of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the author +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60</a:t>
            </a:r>
            <a:r>
              <a:rPr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years.</a:t>
            </a:r>
          </a:p>
          <a:p>
            <a:pPr marL="355600" marR="5080" indent="-342900" algn="just">
              <a:lnSpc>
                <a:spcPts val="1939"/>
              </a:lnSpc>
              <a:spcBef>
                <a:spcPts val="465"/>
              </a:spcBef>
              <a:buFont typeface="Arial"/>
              <a:buChar char="•"/>
              <a:tabLst>
                <a:tab pos="35560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In the case of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photograph, cine films,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sound recording and Govt. </a:t>
            </a:r>
            <a:r>
              <a:rPr spc="-35" dirty="0">
                <a:solidFill>
                  <a:prstClr val="black"/>
                </a:solidFill>
                <a:latin typeface="Times New Roman"/>
                <a:cs typeface="Times New Roman"/>
              </a:rPr>
              <a:t>Work,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60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years 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from the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beginning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of the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calendar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year next following the year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which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work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is  first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published.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07860" y="5475223"/>
            <a:ext cx="209994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57785">
              <a:lnSpc>
                <a:spcPts val="1939"/>
              </a:lnSpc>
              <a:spcBef>
                <a:spcPts val="345"/>
              </a:spcBef>
              <a:tabLst>
                <a:tab pos="629920" algn="l"/>
                <a:tab pos="1029335" algn="l"/>
                <a:tab pos="1807845" algn="l"/>
              </a:tabLst>
            </a:pP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shall subsist until 25  </a:t>
            </a:r>
            <a:r>
              <a:rPr spc="5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ear	in	wh</a:t>
            </a:r>
            <a:r>
              <a:rPr spc="-15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ch	</a:t>
            </a:r>
            <a:r>
              <a:rPr spc="-10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he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5475223"/>
            <a:ext cx="5920740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080" indent="-342900" algn="just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355600" algn="l"/>
              </a:tabLst>
            </a:pP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In the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case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broadcasters/performers,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reproduction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right  years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from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calendar year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next following the  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broadcast/performance is</a:t>
            </a:r>
            <a:r>
              <a:rPr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made.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64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89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6148" y="264921"/>
            <a:ext cx="3307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COPYRIGHT </a:t>
            </a: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400" b="1" spc="-8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OWNERSHIP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655929"/>
            <a:ext cx="7885430" cy="5150128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AUTHOR AND OWNERSHIP OF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COPYRIGHT: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[See Sec.</a:t>
            </a:r>
            <a:r>
              <a:rPr sz="2000" spc="-2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2(d)]</a:t>
            </a:r>
          </a:p>
          <a:p>
            <a:pPr marL="355600">
              <a:spcBef>
                <a:spcPts val="484"/>
              </a:spcBef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author in relation to various categories of works is as</a:t>
            </a:r>
            <a:r>
              <a:rPr sz="2000" spc="-2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follows:-</a:t>
            </a:r>
          </a:p>
          <a:p>
            <a:pPr marL="355600" indent="-342900"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Literary or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dramatic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work – author of the</a:t>
            </a:r>
            <a:r>
              <a:rPr sz="2000" spc="-1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work</a:t>
            </a:r>
          </a:p>
          <a:p>
            <a:pPr marL="355600" indent="-342900"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Musical work –</a:t>
            </a:r>
            <a:r>
              <a:rPr sz="2000"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composer</a:t>
            </a:r>
          </a:p>
          <a:p>
            <a:pPr marL="355600" indent="-342900"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Artistic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work –</a:t>
            </a:r>
            <a:r>
              <a:rPr sz="2000" spc="-1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Artist</a:t>
            </a:r>
          </a:p>
          <a:p>
            <a:pPr marL="355600" indent="-342900"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Photograph –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Photographer</a:t>
            </a:r>
          </a:p>
          <a:p>
            <a:pPr marL="355600" indent="-342900"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Cinematograph film –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Film</a:t>
            </a:r>
            <a:r>
              <a:rPr sz="20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producer</a:t>
            </a:r>
          </a:p>
          <a:p>
            <a:pPr marL="355600" indent="-342900"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Sound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recording – the</a:t>
            </a:r>
            <a:r>
              <a:rPr sz="20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producer</a:t>
            </a:r>
          </a:p>
          <a:p>
            <a:pPr marL="355600" indent="-342900"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Literary,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dramatic, musical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artistic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work which is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computer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generated</a:t>
            </a:r>
            <a:r>
              <a:rPr sz="2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–</a:t>
            </a:r>
          </a:p>
          <a:p>
            <a:pPr marL="355600"/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 person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who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causes the work to be</a:t>
            </a:r>
            <a:r>
              <a:rPr sz="2000" spc="-1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created.</a:t>
            </a:r>
          </a:p>
          <a:p>
            <a:pPr marL="355600">
              <a:spcBef>
                <a:spcPts val="484"/>
              </a:spcBef>
            </a:pPr>
            <a:endParaRPr lang="en-US" sz="2000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algn="ctr">
              <a:spcBef>
                <a:spcPts val="484"/>
              </a:spcBef>
            </a:pPr>
            <a:r>
              <a:rPr sz="24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owner of</a:t>
            </a:r>
            <a:r>
              <a:rPr sz="2400" b="1"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copyright:</a:t>
            </a:r>
          </a:p>
          <a:p>
            <a:pPr marL="355600" marR="461645" indent="-342900"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Normally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author of the work will be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first 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owner,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subject to</a:t>
            </a:r>
            <a:r>
              <a:rPr sz="2000"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the  following</a:t>
            </a:r>
            <a:r>
              <a:rPr sz="2000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exceptions.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9159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</a:rPr>
              <a:t>Ethics in </a:t>
            </a:r>
            <a:r>
              <a:rPr lang="en-US" sz="2500" dirty="0" smtClean="0">
                <a:latin typeface="Times New Roman" panose="02020603050405020304" pitchFamily="18" charset="0"/>
              </a:rPr>
              <a:t>Obedience</a:t>
            </a:r>
            <a:endParaRPr lang="en-US" sz="2500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200" b="0" i="0" u="none" strike="noStrike" baseline="0" dirty="0" smtClean="0">
                <a:latin typeface="Times New Roman" panose="02020603050405020304" pitchFamily="18" charset="0"/>
              </a:rPr>
              <a:t>Obedience </a:t>
            </a:r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is about </a:t>
            </a:r>
            <a:r>
              <a:rPr lang="en-US" sz="22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obeying and </a:t>
            </a:r>
            <a:r>
              <a:rPr lang="en-US" sz="2200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following </a:t>
            </a:r>
            <a:r>
              <a:rPr lang="en-US" sz="22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to rules and authority</a:t>
            </a:r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. The motivation for being compliant could be to do the right thing out of the fear of being caught rather than a desire to be </a:t>
            </a:r>
            <a:r>
              <a:rPr lang="en-IN" sz="2200" b="0" i="0" u="none" strike="noStrike" baseline="0" dirty="0">
                <a:latin typeface="Times New Roman" panose="02020603050405020304" pitchFamily="18" charset="0"/>
              </a:rPr>
              <a:t>abiding by the law.</a:t>
            </a:r>
            <a:endParaRPr lang="en-US" sz="2200" dirty="0"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500" i="0" u="none" strike="noStrike" baseline="0" dirty="0">
                <a:latin typeface="Times New Roman" panose="02020603050405020304" pitchFamily="18" charset="0"/>
              </a:rPr>
              <a:t>Ethics in Finance</a:t>
            </a:r>
          </a:p>
          <a:p>
            <a:pPr lvl="1">
              <a:lnSpc>
                <a:spcPct val="150000"/>
              </a:lnSpc>
            </a:pPr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The ethical issues in finance that companies and employees are confronted with </a:t>
            </a:r>
            <a:endParaRPr lang="en-IN" sz="2200" b="0" i="0" u="none" strike="noStrike" baseline="0" dirty="0">
              <a:latin typeface="Times New Roman" panose="02020603050405020304" pitchFamily="18" charset="0"/>
            </a:endParaRPr>
          </a:p>
          <a:p>
            <a:pPr marL="109728" indent="0" algn="l">
              <a:lnSpc>
                <a:spcPct val="150000"/>
              </a:lnSpc>
              <a:buNone/>
            </a:pPr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	—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r>
              <a:rPr lang="en-US" sz="22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isleading financial analysis.</a:t>
            </a:r>
          </a:p>
          <a:p>
            <a:pPr marL="109728" indent="0" algn="l">
              <a:lnSpc>
                <a:spcPct val="150000"/>
              </a:lnSpc>
              <a:buNone/>
            </a:pPr>
            <a:r>
              <a:rPr lang="en-US" sz="2200" b="0" i="0" u="none" strike="noStrike" baseline="0" dirty="0">
                <a:latin typeface="Times New Roman" panose="02020603050405020304" pitchFamily="18" charset="0"/>
              </a:rPr>
              <a:t>	</a:t>
            </a:r>
            <a:r>
              <a:rPr lang="en-US" sz="2200" b="0" i="0" u="none" strike="noStrike" baseline="0" dirty="0" smtClean="0">
                <a:latin typeface="Times New Roman" panose="02020603050405020304" pitchFamily="18" charset="0"/>
              </a:rPr>
              <a:t>—</a:t>
            </a:r>
            <a:r>
              <a:rPr lang="en-US" sz="2200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over </a:t>
            </a:r>
            <a:r>
              <a:rPr lang="en-US" sz="22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billing of expenses, facilitation payments.</a:t>
            </a:r>
          </a:p>
          <a:p>
            <a:pPr marL="109728" indent="0" algn="l">
              <a:lnSpc>
                <a:spcPct val="150000"/>
              </a:lnSpc>
              <a:buNone/>
            </a:pPr>
            <a:r>
              <a:rPr lang="en-IN" sz="22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	— Fake reimbursements</a:t>
            </a:r>
            <a:endParaRPr lang="en-US" sz="220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92345" y="6316838"/>
            <a:ext cx="4752528" cy="365125"/>
          </a:xfrm>
        </p:spPr>
        <p:txBody>
          <a:bodyPr/>
          <a:lstStyle/>
          <a:p>
            <a:r>
              <a:rPr lang="en-IN" sz="1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Sathyabama</a:t>
            </a:r>
            <a:r>
              <a:rPr lang="en-I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335-EA44-4E18-B35B-CCD7A0490443}" type="slidenum">
              <a:rPr lang="en-IN" b="1" smtClean="0">
                <a:solidFill>
                  <a:prstClr val="black"/>
                </a:solidFill>
              </a:rPr>
              <a:pPr/>
              <a:t>9</a:t>
            </a:fld>
            <a:endParaRPr lang="en-IN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5963231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373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90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108" y="264921"/>
            <a:ext cx="4973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COPYRIGHT </a:t>
            </a: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–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OWNESHIP </a:t>
            </a: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:</a:t>
            </a:r>
            <a:r>
              <a:rPr sz="2400" b="1" spc="-9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EXCEPTIONS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786129"/>
            <a:ext cx="8073390" cy="31777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62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237615" algn="l"/>
              </a:tabLst>
            </a:pP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Where	a work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is made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by the author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in the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course of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his employment 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by the proprietor of a</a:t>
            </a:r>
            <a:r>
              <a:rPr sz="21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newspaper/magazine/</a:t>
            </a:r>
            <a:endParaRPr sz="2100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>
              <a:spcBef>
                <a:spcPts val="505"/>
              </a:spcBef>
              <a:tabLst>
                <a:tab pos="1559560" algn="l"/>
                <a:tab pos="2001520" algn="l"/>
                <a:tab pos="3338195" algn="l"/>
                <a:tab pos="4279900" algn="l"/>
                <a:tab pos="4871720" algn="l"/>
                <a:tab pos="5493385" algn="l"/>
                <a:tab pos="6694805" algn="l"/>
                <a:tab pos="7243445" algn="l"/>
                <a:tab pos="7628890" algn="l"/>
              </a:tabLst>
            </a:pPr>
            <a:r>
              <a:rPr sz="2100" dirty="0" smtClean="0">
                <a:solidFill>
                  <a:prstClr val="black"/>
                </a:solidFill>
                <a:latin typeface="Times New Roman"/>
                <a:cs typeface="Times New Roman"/>
              </a:rPr>
              <a:t>periodical	for	publication	therein,	</a:t>
            </a:r>
            <a:r>
              <a:rPr sz="21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then	</a:t>
            </a:r>
            <a:r>
              <a:rPr sz="2100" dirty="0" smtClean="0">
                <a:solidFill>
                  <a:prstClr val="black"/>
                </a:solidFill>
                <a:latin typeface="Times New Roman"/>
                <a:cs typeface="Times New Roman"/>
              </a:rPr>
              <a:t>such	</a:t>
            </a:r>
            <a:r>
              <a:rPr sz="21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proprietor	</a:t>
            </a:r>
            <a:r>
              <a:rPr sz="21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will	</a:t>
            </a:r>
            <a:r>
              <a:rPr sz="21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be	</a:t>
            </a:r>
            <a:r>
              <a:rPr sz="21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first</a:t>
            </a:r>
            <a:endParaRPr sz="21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/>
            <a:r>
              <a:rPr sz="2100" spc="-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owner</a:t>
            </a:r>
            <a:r>
              <a:rPr sz="2100" spc="-2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sz="21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indent="-342900" algn="just">
              <a:spcBef>
                <a:spcPts val="505"/>
              </a:spcBef>
              <a:buFont typeface="Arial"/>
              <a:buChar char="•"/>
              <a:tabLst>
                <a:tab pos="355600" algn="l"/>
              </a:tabLst>
            </a:pPr>
            <a:r>
              <a:rPr sz="2100" dirty="0" smtClean="0">
                <a:solidFill>
                  <a:prstClr val="black"/>
                </a:solidFill>
                <a:latin typeface="Times New Roman"/>
                <a:cs typeface="Times New Roman"/>
              </a:rPr>
              <a:t>When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a work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is made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in the course of the </a:t>
            </a:r>
            <a:r>
              <a:rPr sz="2100" spc="-10" dirty="0">
                <a:solidFill>
                  <a:srgbClr val="FF0000"/>
                </a:solidFill>
                <a:latin typeface="Times New Roman"/>
                <a:cs typeface="Times New Roman"/>
              </a:rPr>
              <a:t>author’s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employment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under</a:t>
            </a:r>
            <a:r>
              <a:rPr sz="2100" spc="4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</a:p>
          <a:p>
            <a:pPr marL="355600" algn="just"/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contract of service/apprenticeship,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employer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will be the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first</a:t>
            </a:r>
            <a:r>
              <a:rPr sz="21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0000"/>
                </a:solidFill>
                <a:latin typeface="Times New Roman"/>
                <a:cs typeface="Times New Roman"/>
              </a:rPr>
              <a:t>owner</a:t>
            </a:r>
            <a:r>
              <a:rPr sz="210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7620" indent="-342900" algn="just">
              <a:spcBef>
                <a:spcPts val="505"/>
              </a:spcBef>
              <a:buFont typeface="Arial"/>
              <a:buChar char="•"/>
              <a:tabLst>
                <a:tab pos="355600" algn="l"/>
              </a:tabLst>
            </a:pP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Where any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person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has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delivered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any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address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speech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in public,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that 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person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will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be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first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owner of the</a:t>
            </a:r>
            <a:r>
              <a:rPr sz="21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copyright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</a:p>
          <a:p>
            <a:pPr marL="355600" indent="-342900" algn="just">
              <a:spcBef>
                <a:spcPts val="505"/>
              </a:spcBef>
              <a:buFont typeface="Arial"/>
              <a:buChar char="•"/>
              <a:tabLst>
                <a:tab pos="355600" algn="l"/>
              </a:tabLst>
            </a:pP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case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Government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work,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government is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first</a:t>
            </a:r>
            <a:r>
              <a:rPr sz="2100" spc="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0000"/>
                </a:solidFill>
                <a:latin typeface="Times New Roman"/>
                <a:cs typeface="Times New Roman"/>
              </a:rPr>
              <a:t>owner</a:t>
            </a:r>
            <a:r>
              <a:rPr sz="2100" spc="-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1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8" y="6172199"/>
            <a:ext cx="655127" cy="65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707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290" y="1500149"/>
            <a:ext cx="212598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spc="-105" dirty="0">
                <a:solidFill>
                  <a:srgbClr val="FFFFFF"/>
                </a:solidFill>
              </a:rPr>
              <a:t>6.PATENT: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509778" y="2528316"/>
            <a:ext cx="7859554" cy="3108008"/>
          </a:xfrm>
          <a:custGeom>
            <a:avLst/>
            <a:gdLst/>
            <a:ahLst/>
            <a:cxnLst/>
            <a:rect l="l" t="t" r="r" b="b"/>
            <a:pathLst>
              <a:path w="10479405" h="4144010">
                <a:moveTo>
                  <a:pt x="0" y="4143755"/>
                </a:moveTo>
                <a:lnTo>
                  <a:pt x="10479024" y="4143755"/>
                </a:lnTo>
                <a:lnTo>
                  <a:pt x="10479024" y="0"/>
                </a:lnTo>
                <a:lnTo>
                  <a:pt x="0" y="0"/>
                </a:lnTo>
                <a:lnTo>
                  <a:pt x="0" y="41437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9778" y="2528316"/>
            <a:ext cx="7859554" cy="3108008"/>
          </a:xfrm>
          <a:custGeom>
            <a:avLst/>
            <a:gdLst/>
            <a:ahLst/>
            <a:cxnLst/>
            <a:rect l="l" t="t" r="r" b="b"/>
            <a:pathLst>
              <a:path w="10479405" h="4144010">
                <a:moveTo>
                  <a:pt x="0" y="4143755"/>
                </a:moveTo>
                <a:lnTo>
                  <a:pt x="10479024" y="4143755"/>
                </a:lnTo>
                <a:lnTo>
                  <a:pt x="10479024" y="0"/>
                </a:lnTo>
                <a:lnTo>
                  <a:pt x="0" y="0"/>
                </a:lnTo>
                <a:lnTo>
                  <a:pt x="0" y="4143755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290" y="2469890"/>
            <a:ext cx="7720965" cy="2930739"/>
          </a:xfrm>
          <a:prstGeom prst="rect">
            <a:avLst/>
          </a:prstGeom>
        </p:spPr>
        <p:txBody>
          <a:bodyPr vert="horz" wrap="square" lIns="0" tIns="80963" rIns="0" bIns="0" rtlCol="0">
            <a:spAutoFit/>
          </a:bodyPr>
          <a:lstStyle/>
          <a:p>
            <a:pPr marL="180975" marR="102394" indent="-171450">
              <a:lnSpc>
                <a:spcPts val="2303"/>
              </a:lnSpc>
              <a:spcBef>
                <a:spcPts val="638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Patent is an intellectual property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right relating to</a:t>
            </a:r>
            <a:r>
              <a:rPr sz="2400" spc="-19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invention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&amp; is the grant of exclusive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right,for limited period,provided  by the Government to the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patentee.</a:t>
            </a:r>
          </a:p>
          <a:p>
            <a:pPr marL="180975" marR="3810" indent="-171450">
              <a:lnSpc>
                <a:spcPct val="80000"/>
              </a:lnSpc>
              <a:spcBef>
                <a:spcPts val="769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Is a monopoly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right granted to a 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person,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who invented a 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new 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product or process of making an article, for 20years under</a:t>
            </a:r>
            <a:r>
              <a:rPr sz="2400" spc="-8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  Indian Patens Act, 1970,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can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 renewed after expiration  of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period.</a:t>
            </a:r>
          </a:p>
          <a:p>
            <a:pPr marL="180975" marR="419576" indent="-171450">
              <a:lnSpc>
                <a:spcPts val="2303"/>
              </a:lnSpc>
              <a:spcBef>
                <a:spcPts val="731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inventor has </a:t>
            </a:r>
            <a:r>
              <a:rPr sz="2400" spc="-4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file for patent first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, and then make</a:t>
            </a:r>
            <a:r>
              <a:rPr sz="2400" spc="-7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his/ 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her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invention to</a:t>
            </a:r>
            <a:r>
              <a:rPr sz="2400" spc="-4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public.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17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19422" y="1004697"/>
            <a:ext cx="3314700" cy="1376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4383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510064" cy="1026795"/>
          </a:xfrm>
          <a:custGeom>
            <a:avLst/>
            <a:gdLst/>
            <a:ahLst/>
            <a:cxnLst/>
            <a:rect l="l" t="t" r="r" b="b"/>
            <a:pathLst>
              <a:path w="680085" h="1369060">
                <a:moveTo>
                  <a:pt x="0" y="1368552"/>
                </a:moveTo>
                <a:lnTo>
                  <a:pt x="679704" y="1368552"/>
                </a:lnTo>
                <a:lnTo>
                  <a:pt x="679704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16443" y="1314450"/>
            <a:ext cx="1025366" cy="1026795"/>
          </a:xfrm>
          <a:custGeom>
            <a:avLst/>
            <a:gdLst/>
            <a:ahLst/>
            <a:cxnLst/>
            <a:rect l="l" t="t" r="r" b="b"/>
            <a:pathLst>
              <a:path w="1367154" h="1369060">
                <a:moveTo>
                  <a:pt x="0" y="1368552"/>
                </a:moveTo>
                <a:lnTo>
                  <a:pt x="1367027" y="1368552"/>
                </a:lnTo>
                <a:lnTo>
                  <a:pt x="1367027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9778" y="1290446"/>
            <a:ext cx="7606665" cy="4280535"/>
          </a:xfrm>
          <a:custGeom>
            <a:avLst/>
            <a:gdLst/>
            <a:ahLst/>
            <a:cxnLst/>
            <a:rect l="l" t="t" r="r" b="b"/>
            <a:pathLst>
              <a:path w="10142220" h="5707380">
                <a:moveTo>
                  <a:pt x="0" y="5707380"/>
                </a:moveTo>
                <a:lnTo>
                  <a:pt x="10142220" y="5707380"/>
                </a:lnTo>
                <a:lnTo>
                  <a:pt x="10142220" y="0"/>
                </a:lnTo>
                <a:lnTo>
                  <a:pt x="0" y="0"/>
                </a:lnTo>
                <a:lnTo>
                  <a:pt x="0" y="5707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778" y="1290446"/>
            <a:ext cx="7606665" cy="4280535"/>
          </a:xfrm>
          <a:custGeom>
            <a:avLst/>
            <a:gdLst/>
            <a:ahLst/>
            <a:cxnLst/>
            <a:rect l="l" t="t" r="r" b="b"/>
            <a:pathLst>
              <a:path w="10142220" h="5707380">
                <a:moveTo>
                  <a:pt x="0" y="5707380"/>
                </a:moveTo>
                <a:lnTo>
                  <a:pt x="10142220" y="5707380"/>
                </a:lnTo>
                <a:lnTo>
                  <a:pt x="10142220" y="0"/>
                </a:lnTo>
                <a:lnTo>
                  <a:pt x="0" y="0"/>
                </a:lnTo>
                <a:lnTo>
                  <a:pt x="0" y="5707380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290" y="1268158"/>
            <a:ext cx="7352824" cy="2470067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180975" marR="3810" indent="-171450">
              <a:lnSpc>
                <a:spcPts val="2595"/>
              </a:lnSpc>
              <a:spcBef>
                <a:spcPts val="401"/>
              </a:spcBef>
              <a:buFont typeface="Arial"/>
              <a:buChar char="•"/>
              <a:tabLst>
                <a:tab pos="240983" algn="l"/>
              </a:tabLst>
            </a:pPr>
            <a:r>
              <a:rPr sz="1350" dirty="0">
                <a:solidFill>
                  <a:prstClr val="black"/>
                </a:solidFill>
              </a:rPr>
              <a:t>	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patent has </a:t>
            </a:r>
            <a:r>
              <a:rPr sz="2400" spc="-4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be applied in each country by the</a:t>
            </a:r>
            <a:r>
              <a:rPr sz="2400" spc="-1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11" dirty="0">
                <a:solidFill>
                  <a:prstClr val="black"/>
                </a:solidFill>
                <a:latin typeface="Times New Roman"/>
                <a:cs typeface="Times New Roman"/>
              </a:rPr>
              <a:t>inventor,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to claim his rights in that</a:t>
            </a:r>
            <a:r>
              <a:rPr sz="2400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19" dirty="0">
                <a:solidFill>
                  <a:prstClr val="black"/>
                </a:solidFill>
                <a:latin typeface="Times New Roman"/>
                <a:cs typeface="Times New Roman"/>
              </a:rPr>
              <a:t>country.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0975" marR="144304" indent="-171450">
              <a:lnSpc>
                <a:spcPct val="90000"/>
              </a:lnSpc>
              <a:spcBef>
                <a:spcPts val="705"/>
              </a:spcBef>
              <a:buFont typeface="Arial"/>
              <a:buChar char="•"/>
              <a:tabLst>
                <a:tab pos="257651" algn="l"/>
                <a:tab pos="258128" algn="l"/>
              </a:tabLst>
            </a:pPr>
            <a:r>
              <a:rPr sz="1350" dirty="0">
                <a:solidFill>
                  <a:prstClr val="black"/>
                </a:solidFill>
              </a:rPr>
              <a:t>	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Eg: A group of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scientists working on new drug 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development in Himalaya Drugs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for some </a:t>
            </a:r>
            <a:r>
              <a:rPr sz="2400" spc="-19" dirty="0">
                <a:solidFill>
                  <a:srgbClr val="FF0000"/>
                </a:solidFill>
                <a:latin typeface="Times New Roman"/>
                <a:cs typeface="Times New Roman"/>
              </a:rPr>
              <a:t>salary</a:t>
            </a:r>
            <a:r>
              <a:rPr sz="2400" spc="-19" dirty="0">
                <a:solidFill>
                  <a:prstClr val="black"/>
                </a:solidFill>
                <a:latin typeface="Times New Roman"/>
                <a:cs typeface="Times New Roman"/>
              </a:rPr>
              <a:t>.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 patent of the drug developed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 given to Himalaya Drugs,  but not to the scientists.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 The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drug may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have many</a:t>
            </a:r>
            <a:r>
              <a:rPr sz="2400" spc="-1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patents  like composition, process, </a:t>
            </a:r>
            <a:r>
              <a:rPr sz="2400" spc="4" dirty="0">
                <a:solidFill>
                  <a:prstClr val="black"/>
                </a:solidFill>
                <a:latin typeface="Times New Roman"/>
                <a:cs typeface="Times New Roman"/>
              </a:rPr>
              <a:t>and product</a:t>
            </a:r>
            <a:r>
              <a:rPr sz="2400" spc="-8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etc.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18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209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93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8073" y="169875"/>
            <a:ext cx="3389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1F487C"/>
                </a:solidFill>
              </a:rPr>
              <a:t>Types </a:t>
            </a:r>
            <a:r>
              <a:rPr spc="-5" dirty="0">
                <a:solidFill>
                  <a:srgbClr val="1F487C"/>
                </a:solidFill>
              </a:rPr>
              <a:t>of</a:t>
            </a:r>
            <a:r>
              <a:rPr spc="-50" dirty="0">
                <a:solidFill>
                  <a:srgbClr val="1F487C"/>
                </a:solidFill>
              </a:rPr>
              <a:t> </a:t>
            </a:r>
            <a:r>
              <a:rPr spc="-30" dirty="0">
                <a:solidFill>
                  <a:srgbClr val="1F487C"/>
                </a:solidFill>
              </a:rPr>
              <a:t>Patents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860805"/>
            <a:ext cx="8072755" cy="1704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sz="22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Utility </a:t>
            </a:r>
            <a:r>
              <a:rPr sz="2200" b="1" dirty="0">
                <a:solidFill>
                  <a:prstClr val="black"/>
                </a:solidFill>
                <a:latin typeface="Times New Roman"/>
                <a:cs typeface="Times New Roman"/>
              </a:rPr>
              <a:t>Patent: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Whoever invents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discovers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any new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and useful  process, machine, manufacture,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composition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matter,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any 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new and useful improvement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 thereof,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obtain a patent therefore,  subject</a:t>
            </a:r>
            <a:r>
              <a:rPr sz="2200" spc="1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200" spc="1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200"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conditions</a:t>
            </a:r>
            <a:r>
              <a:rPr sz="2200" spc="1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200" spc="1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requirements</a:t>
            </a:r>
            <a:r>
              <a:rPr sz="2200" spc="1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200" spc="1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this</a:t>
            </a:r>
            <a:r>
              <a:rPr sz="2200" spc="1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title.</a:t>
            </a:r>
            <a:r>
              <a:rPr sz="2200" spc="1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endParaRPr lang="en-US" sz="2200" spc="120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 algn="just">
              <a:spcBef>
                <a:spcPts val="95"/>
              </a:spcBef>
              <a:tabLst>
                <a:tab pos="355600" algn="l"/>
              </a:tabLst>
            </a:pPr>
            <a:r>
              <a:rPr lang="en-US"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200" spc="-5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E.g:tools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, machines, good for </a:t>
            </a:r>
            <a:r>
              <a:rPr sz="2200" spc="-15" dirty="0">
                <a:solidFill>
                  <a:prstClr val="black"/>
                </a:solidFill>
                <a:latin typeface="Times New Roman"/>
                <a:cs typeface="Times New Roman"/>
              </a:rPr>
              <a:t>20 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years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2939923"/>
            <a:ext cx="6153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  <a:tab pos="1224280" algn="l"/>
                <a:tab pos="2326005" algn="l"/>
                <a:tab pos="3582035" algn="l"/>
                <a:tab pos="4620260" algn="l"/>
                <a:tab pos="5085080" algn="l"/>
              </a:tabLst>
            </a:pPr>
            <a:r>
              <a:rPr sz="2200" b="1" dirty="0">
                <a:solidFill>
                  <a:prstClr val="black"/>
                </a:solidFill>
                <a:latin typeface="Times New Roman"/>
                <a:cs typeface="Times New Roman"/>
              </a:rPr>
              <a:t>Plant	Patent:	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Whoever	invents	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or	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discovers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39" y="3274898"/>
            <a:ext cx="5177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449705" algn="l"/>
                <a:tab pos="2065655" algn="l"/>
                <a:tab pos="3098800" algn="l"/>
                <a:tab pos="3713479" algn="l"/>
                <a:tab pos="4388485" algn="l"/>
              </a:tabLst>
            </a:pP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reproduces	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any	distinct	and	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new	variety</a:t>
            </a:r>
            <a:endParaRPr sz="22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4209" y="2939923"/>
            <a:ext cx="23641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0" algn="r">
              <a:spcBef>
                <a:spcPts val="95"/>
              </a:spcBef>
              <a:tabLst>
                <a:tab pos="635635" algn="l"/>
              </a:tabLst>
            </a:pP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and	</a:t>
            </a:r>
            <a:r>
              <a:rPr lang="en-US"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          </a:t>
            </a:r>
            <a:endParaRPr sz="2200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5080" algn="r">
              <a:tabLst>
                <a:tab pos="443230" algn="l"/>
                <a:tab pos="1284605" algn="l"/>
              </a:tabLst>
            </a:pPr>
            <a:r>
              <a:rPr sz="22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of	plant,</a:t>
            </a:r>
            <a:r>
              <a:rPr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	inclu</a:t>
            </a:r>
            <a:r>
              <a:rPr sz="2200" spc="-20" dirty="0" smtClean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ing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610736"/>
            <a:ext cx="8072755" cy="26488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algn="just">
              <a:spcBef>
                <a:spcPts val="95"/>
              </a:spcBef>
            </a:pP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cultivated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spores, mutants, hybrids,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newly found seedlings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, 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other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than a tuber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propagated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plant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or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plant found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an 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uncultivated </a:t>
            </a:r>
            <a:r>
              <a:rPr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state</a:t>
            </a:r>
            <a:endParaRPr lang="en-US" sz="2200" spc="-5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algn="just">
              <a:spcBef>
                <a:spcPts val="95"/>
              </a:spcBef>
            </a:pPr>
            <a:r>
              <a:rPr lang="en-US" sz="2200" spc="-5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Eg</a:t>
            </a:r>
            <a:r>
              <a:rPr lang="en-US"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 :New Varieties of plant</a:t>
            </a:r>
          </a:p>
          <a:p>
            <a:pPr marL="355600" marR="27305" indent="-342900" algn="just">
              <a:lnSpc>
                <a:spcPts val="2110"/>
              </a:lnSpc>
              <a:spcBef>
                <a:spcPts val="515"/>
              </a:spcBef>
              <a:buFont typeface="Arial"/>
              <a:buChar char="•"/>
              <a:tabLst>
                <a:tab pos="355600" algn="l"/>
              </a:tabLst>
            </a:pPr>
            <a:endParaRPr lang="en-US" sz="2200" b="1" spc="-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27305" indent="-342900" algn="just">
              <a:lnSpc>
                <a:spcPts val="2110"/>
              </a:lnSpc>
              <a:spcBef>
                <a:spcPts val="515"/>
              </a:spcBef>
              <a:buFont typeface="Arial"/>
              <a:buChar char="•"/>
              <a:tabLst>
                <a:tab pos="355600" algn="l"/>
              </a:tabLst>
            </a:pPr>
            <a:r>
              <a:rPr sz="2200" b="1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Design </a:t>
            </a:r>
            <a:r>
              <a:rPr sz="2200" b="1" dirty="0">
                <a:solidFill>
                  <a:prstClr val="black"/>
                </a:solidFill>
                <a:latin typeface="Times New Roman"/>
                <a:cs typeface="Times New Roman"/>
              </a:rPr>
              <a:t>Patent: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Whoever invents any </a:t>
            </a:r>
            <a:r>
              <a:rPr sz="2200" spc="-40" dirty="0">
                <a:solidFill>
                  <a:srgbClr val="FF0000"/>
                </a:solidFill>
                <a:latin typeface="Times New Roman"/>
                <a:cs typeface="Times New Roman"/>
              </a:rPr>
              <a:t>new,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original, and ornamental  design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article of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manufacture </a:t>
            </a:r>
            <a:r>
              <a:rPr sz="2200" spc="-10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obtain 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200" dirty="0">
                <a:solidFill>
                  <a:prstClr val="black"/>
                </a:solidFill>
                <a:latin typeface="Times New Roman"/>
                <a:cs typeface="Times New Roman"/>
              </a:rPr>
              <a:t>patent. </a:t>
            </a:r>
            <a:endParaRPr lang="en-US" sz="2200" spc="-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27305" algn="just">
              <a:lnSpc>
                <a:spcPts val="2110"/>
              </a:lnSpc>
              <a:spcBef>
                <a:spcPts val="515"/>
              </a:spcBef>
              <a:tabLst>
                <a:tab pos="355600" algn="l"/>
              </a:tabLst>
            </a:pPr>
            <a:r>
              <a:rPr lang="en-US"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200" spc="-5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E.g</a:t>
            </a:r>
            <a:r>
              <a:rPr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lang="en-US"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2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decoration</a:t>
            </a:r>
            <a:r>
              <a:rPr sz="2200" spc="-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200" spc="-5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jewellery</a:t>
            </a:r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5009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94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1057" y="278638"/>
            <a:ext cx="2799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1F487C"/>
                </a:solidFill>
              </a:rPr>
              <a:t>Patents</a:t>
            </a:r>
            <a:r>
              <a:rPr sz="3600" spc="-65" dirty="0">
                <a:solidFill>
                  <a:srgbClr val="1F487C"/>
                </a:solidFill>
              </a:rPr>
              <a:t> </a:t>
            </a:r>
            <a:r>
              <a:rPr sz="3600" spc="-20" dirty="0">
                <a:solidFill>
                  <a:srgbClr val="1F487C"/>
                </a:solidFill>
              </a:rPr>
              <a:t>contd..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59740" y="900429"/>
            <a:ext cx="8149590" cy="486094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715" indent="-342900">
              <a:lnSpc>
                <a:spcPct val="150000"/>
              </a:lnSpc>
              <a:spcBef>
                <a:spcPts val="425"/>
              </a:spcBef>
              <a:buFont typeface="Arial"/>
              <a:buChar char="•"/>
              <a:tabLst>
                <a:tab pos="354965" algn="l"/>
                <a:tab pos="355600" algn="l"/>
                <a:tab pos="1254760" algn="l"/>
                <a:tab pos="1763395" algn="l"/>
                <a:tab pos="2679700" algn="l"/>
                <a:tab pos="3576320" algn="l"/>
                <a:tab pos="4310380" algn="l"/>
                <a:tab pos="4582160" algn="l"/>
                <a:tab pos="6121400" algn="l"/>
                <a:tab pos="7543800" algn="l"/>
              </a:tabLst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Under	the	Indian	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te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	La</a:t>
            </a:r>
            <a:r>
              <a:rPr sz="2000" spc="-170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,	a	“P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te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000" spc="1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le	i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ventio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”	</a:t>
            </a:r>
            <a:r>
              <a:rPr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ust 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be,-</a:t>
            </a:r>
          </a:p>
          <a:p>
            <a:pPr marL="1231900" lvl="1" indent="-305435">
              <a:lnSpc>
                <a:spcPct val="150000"/>
              </a:lnSpc>
              <a:spcBef>
                <a:spcPts val="254"/>
              </a:spcBef>
              <a:buFont typeface="Wingdings"/>
              <a:buChar char=""/>
              <a:tabLst>
                <a:tab pos="1231900" algn="l"/>
                <a:tab pos="1232535" algn="l"/>
              </a:tabLst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new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product or</a:t>
            </a:r>
            <a:r>
              <a:rPr sz="2000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process;</a:t>
            </a:r>
          </a:p>
          <a:p>
            <a:pPr marL="1231900" lvl="1" indent="-305435">
              <a:lnSpc>
                <a:spcPct val="150000"/>
              </a:lnSpc>
              <a:spcBef>
                <a:spcPts val="290"/>
              </a:spcBef>
              <a:buFont typeface="Wingdings"/>
              <a:buChar char=""/>
              <a:tabLst>
                <a:tab pos="1231900" algn="l"/>
                <a:tab pos="1232535" algn="l"/>
              </a:tabLst>
            </a:pP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useful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;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</a:p>
          <a:p>
            <a:pPr marL="1231900" lvl="1" indent="-305435">
              <a:lnSpc>
                <a:spcPct val="150000"/>
              </a:lnSpc>
              <a:spcBef>
                <a:spcPts val="285"/>
              </a:spcBef>
              <a:buFont typeface="Wingdings"/>
              <a:buChar char=""/>
              <a:tabLst>
                <a:tab pos="1231900" algn="l"/>
                <a:tab pos="1232535" algn="l"/>
              </a:tabLst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capable of industrial</a:t>
            </a:r>
            <a:r>
              <a:rPr sz="2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application</a:t>
            </a:r>
            <a:r>
              <a:rPr sz="2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lang="en-US" sz="2000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6350" algn="just">
              <a:lnSpc>
                <a:spcPct val="150000"/>
              </a:lnSpc>
              <a:spcBef>
                <a:spcPts val="475"/>
              </a:spcBef>
              <a:tabLst>
                <a:tab pos="355600" algn="l"/>
              </a:tabLst>
            </a:pPr>
            <a:endParaRPr lang="en-US" sz="2000" spc="-5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6350" algn="just">
              <a:lnSpc>
                <a:spcPct val="150000"/>
              </a:lnSpc>
              <a:spcBef>
                <a:spcPts val="475"/>
              </a:spcBef>
              <a:tabLst>
                <a:tab pos="355600" algn="l"/>
              </a:tabLst>
            </a:pPr>
            <a:r>
              <a:rPr lang="en-US"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lang="en-US"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invention, besides being new </a:t>
            </a:r>
            <a:r>
              <a:rPr lang="en-US" sz="2000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lang="en-US"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non-obvious, must </a:t>
            </a:r>
            <a:r>
              <a:rPr lang="en-US"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also  </a:t>
            </a:r>
            <a:r>
              <a:rPr lang="en-US"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lang="en-US"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useful. If the invention can not </a:t>
            </a:r>
            <a:r>
              <a:rPr lang="en-US" sz="2000" dirty="0">
                <a:solidFill>
                  <a:prstClr val="black"/>
                </a:solidFill>
                <a:latin typeface="Times New Roman"/>
                <a:cs typeface="Times New Roman"/>
              </a:rPr>
              <a:t>be put </a:t>
            </a:r>
            <a:r>
              <a:rPr lang="en-US"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to any beneficial use of </a:t>
            </a:r>
            <a:r>
              <a:rPr lang="en-US" sz="2000" spc="-10" dirty="0">
                <a:solidFill>
                  <a:prstClr val="black"/>
                </a:solidFill>
                <a:latin typeface="Times New Roman"/>
                <a:cs typeface="Times New Roman"/>
              </a:rPr>
              <a:t>the  </a:t>
            </a:r>
            <a:r>
              <a:rPr lang="en-US" sz="2000" dirty="0">
                <a:solidFill>
                  <a:prstClr val="black"/>
                </a:solidFill>
                <a:latin typeface="Times New Roman"/>
                <a:cs typeface="Times New Roman"/>
              </a:rPr>
              <a:t>mankind, </a:t>
            </a:r>
            <a:r>
              <a:rPr lang="en-US"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it can </a:t>
            </a:r>
            <a:r>
              <a:rPr lang="en-US"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not </a:t>
            </a:r>
            <a:r>
              <a:rPr lang="en-US" sz="2000" dirty="0">
                <a:solidFill>
                  <a:prstClr val="black"/>
                </a:solidFill>
                <a:latin typeface="Times New Roman"/>
                <a:cs typeface="Times New Roman"/>
              </a:rPr>
              <a:t>be</a:t>
            </a:r>
            <a:r>
              <a:rPr lang="en-US" sz="20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Times New Roman"/>
                <a:cs typeface="Times New Roman"/>
              </a:rPr>
              <a:t>patented.</a:t>
            </a:r>
          </a:p>
          <a:p>
            <a:pPr marL="1231900" lvl="1" indent="-305435">
              <a:spcBef>
                <a:spcPts val="285"/>
              </a:spcBef>
              <a:buFont typeface="Wingdings"/>
              <a:buChar char=""/>
              <a:tabLst>
                <a:tab pos="1231900" algn="l"/>
                <a:tab pos="1232535" algn="l"/>
              </a:tabLst>
            </a:pP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541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95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2614" y="240538"/>
            <a:ext cx="27990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Exceptions: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14730"/>
            <a:ext cx="8074025" cy="52969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sz="2000" spc="-10" dirty="0" smtClean="0">
                <a:solidFill>
                  <a:prstClr val="black"/>
                </a:solidFill>
                <a:latin typeface="Times New Roman"/>
                <a:cs typeface="Times New Roman"/>
              </a:rPr>
              <a:t>Some</a:t>
            </a:r>
            <a:r>
              <a:rPr sz="2000" spc="270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inventions</a:t>
            </a:r>
            <a:r>
              <a:rPr sz="2000" spc="2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 smtClean="0">
                <a:solidFill>
                  <a:prstClr val="black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not be patented. They include,- [see</a:t>
            </a:r>
            <a:r>
              <a:rPr sz="2000" spc="-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sec.3]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484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Inventions which are </a:t>
            </a:r>
            <a:r>
              <a:rPr sz="2000" spc="-10" dirty="0">
                <a:latin typeface="Times New Roman"/>
                <a:cs typeface="Times New Roman"/>
              </a:rPr>
              <a:t>injurious </a:t>
            </a:r>
            <a:r>
              <a:rPr sz="2000" spc="-5" dirty="0">
                <a:latin typeface="Times New Roman"/>
                <a:cs typeface="Times New Roman"/>
              </a:rPr>
              <a:t>to public </a:t>
            </a:r>
            <a:r>
              <a:rPr sz="2000" dirty="0">
                <a:latin typeface="Times New Roman"/>
                <a:cs typeface="Times New Roman"/>
              </a:rPr>
              <a:t>health </a:t>
            </a:r>
            <a:r>
              <a:rPr sz="2000" spc="-5" dirty="0">
                <a:latin typeface="Times New Roman"/>
                <a:cs typeface="Times New Roman"/>
              </a:rPr>
              <a:t>or violate </a:t>
            </a:r>
            <a:r>
              <a:rPr sz="2000" dirty="0">
                <a:latin typeface="Times New Roman"/>
                <a:cs typeface="Times New Roman"/>
              </a:rPr>
              <a:t>public </a:t>
            </a:r>
            <a:r>
              <a:rPr sz="2000" spc="-5" dirty="0">
                <a:latin typeface="Times New Roman"/>
                <a:cs typeface="Times New Roman"/>
              </a:rPr>
              <a:t>morality </a:t>
            </a:r>
            <a:r>
              <a:rPr sz="2000" spc="-10" dirty="0">
                <a:latin typeface="Times New Roman"/>
                <a:cs typeface="Times New Roman"/>
              </a:rPr>
              <a:t>or  </a:t>
            </a:r>
            <a:r>
              <a:rPr sz="2000" dirty="0">
                <a:latin typeface="Times New Roman"/>
                <a:cs typeface="Times New Roman"/>
              </a:rPr>
              <a:t>public </a:t>
            </a:r>
            <a:r>
              <a:rPr sz="2000" spc="-5" dirty="0">
                <a:latin typeface="Times New Roman"/>
                <a:cs typeface="Times New Roman"/>
              </a:rPr>
              <a:t>interest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which causes serious prejudice to human, animal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plant  </a:t>
            </a:r>
            <a:r>
              <a:rPr sz="2000" dirty="0">
                <a:latin typeface="Times New Roman"/>
                <a:cs typeface="Times New Roman"/>
              </a:rPr>
              <a:t>life or health, or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</a:t>
            </a:r>
            <a:r>
              <a:rPr sz="2000" dirty="0" smtClean="0">
                <a:latin typeface="Times New Roman"/>
                <a:cs typeface="Times New Roman"/>
              </a:rPr>
              <a:t>;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50000"/>
              </a:lnSpc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dirty="0" smtClean="0">
                <a:latin typeface="Times New Roman"/>
                <a:cs typeface="Times New Roman"/>
              </a:rPr>
              <a:t>New </a:t>
            </a:r>
            <a:r>
              <a:rPr sz="2000" spc="-5" dirty="0">
                <a:latin typeface="Times New Roman"/>
                <a:cs typeface="Times New Roman"/>
              </a:rPr>
              <a:t>method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agriculture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horticulture is non-patentable </a:t>
            </a:r>
            <a:endParaRPr lang="en-US" sz="2000" spc="-5" dirty="0" smtClean="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50000"/>
              </a:lnSpc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dirty="0" smtClean="0">
                <a:latin typeface="Times New Roman"/>
                <a:cs typeface="Times New Roman"/>
              </a:rPr>
              <a:t>A </a:t>
            </a:r>
            <a:r>
              <a:rPr sz="2000" dirty="0">
                <a:latin typeface="Times New Roman"/>
                <a:cs typeface="Times New Roman"/>
              </a:rPr>
              <a:t>process of </a:t>
            </a:r>
            <a:r>
              <a:rPr sz="2000" spc="-5" dirty="0">
                <a:latin typeface="Times New Roman"/>
                <a:cs typeface="Times New Roman"/>
              </a:rPr>
              <a:t>treatment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human </a:t>
            </a:r>
            <a:r>
              <a:rPr sz="2000" dirty="0">
                <a:latin typeface="Times New Roman"/>
                <a:cs typeface="Times New Roman"/>
              </a:rPr>
              <a:t>beings, </a:t>
            </a:r>
            <a:r>
              <a:rPr sz="2000" spc="-5" dirty="0">
                <a:latin typeface="Times New Roman"/>
                <a:cs typeface="Times New Roman"/>
              </a:rPr>
              <a:t>animals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plants</a:t>
            </a:r>
            <a:r>
              <a:rPr sz="2000" dirty="0" smtClean="0">
                <a:latin typeface="Times New Roman"/>
                <a:cs typeface="Times New Roman"/>
              </a:rPr>
              <a:t>;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50000"/>
              </a:lnSpc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Inventions relating </a:t>
            </a:r>
            <a:r>
              <a:rPr lang="en-US" sz="2000" spc="-5" dirty="0">
                <a:latin typeface="Times New Roman"/>
                <a:cs typeface="Times New Roman"/>
              </a:rPr>
              <a:t>to atomic</a:t>
            </a:r>
            <a:r>
              <a:rPr lang="en-US" sz="2000" spc="-65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energy</a:t>
            </a:r>
            <a:r>
              <a:rPr lang="en-US" sz="2000" spc="-25" dirty="0" smtClean="0">
                <a:latin typeface="Times New Roman"/>
                <a:cs typeface="Times New Roman"/>
              </a:rPr>
              <a:t>.</a:t>
            </a:r>
          </a:p>
          <a:p>
            <a:pPr marL="355600" indent="-342900" algn="just">
              <a:lnSpc>
                <a:spcPct val="150000"/>
              </a:lnSpc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000" spc="-5" dirty="0" smtClean="0">
                <a:latin typeface="Times New Roman"/>
                <a:cs typeface="Times New Roman"/>
              </a:rPr>
              <a:t>Duplication </a:t>
            </a:r>
            <a:r>
              <a:rPr lang="en-US" sz="2000" dirty="0">
                <a:latin typeface="Times New Roman"/>
                <a:cs typeface="Times New Roman"/>
              </a:rPr>
              <a:t>of known properties of </a:t>
            </a:r>
            <a:r>
              <a:rPr lang="en-US" sz="2000" spc="-5" dirty="0" smtClean="0">
                <a:latin typeface="Times New Roman"/>
                <a:cs typeface="Times New Roman"/>
              </a:rPr>
              <a:t>traditionally</a:t>
            </a:r>
          </a:p>
          <a:p>
            <a:pPr marL="355600" indent="-342900" algn="just">
              <a:lnSpc>
                <a:spcPct val="150000"/>
              </a:lnSpc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A presentation of</a:t>
            </a:r>
            <a:r>
              <a:rPr lang="en-IN" sz="2000" spc="-15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Times New Roman"/>
                <a:cs typeface="Times New Roman"/>
              </a:rPr>
              <a:t>information;</a:t>
            </a:r>
            <a:endParaRPr lang="en-IN" sz="2000" dirty="0">
              <a:latin typeface="Times New Roman"/>
              <a:cs typeface="Times New Roman"/>
            </a:endParaRPr>
          </a:p>
          <a:p>
            <a:pPr marL="355600" indent="-342900" algn="just"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355600" indent="-342900" algn="just"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815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96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3540" y="950721"/>
            <a:ext cx="8226425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b="1" dirty="0">
                <a:solidFill>
                  <a:prstClr val="black"/>
                </a:solidFill>
                <a:latin typeface="Times New Roman"/>
                <a:cs typeface="Times New Roman"/>
              </a:rPr>
              <a:t>Persons entitled </a:t>
            </a:r>
            <a:r>
              <a:rPr sz="21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100" b="1" dirty="0">
                <a:solidFill>
                  <a:prstClr val="black"/>
                </a:solidFill>
                <a:latin typeface="Times New Roman"/>
                <a:cs typeface="Times New Roman"/>
              </a:rPr>
              <a:t>apply for</a:t>
            </a:r>
            <a:r>
              <a:rPr sz="2100" b="1" spc="-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patent:</a:t>
            </a:r>
            <a:endParaRPr sz="2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indent="-342900"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Person claiming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to be the true and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first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inventor of the</a:t>
            </a:r>
            <a:r>
              <a:rPr sz="21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invention.</a:t>
            </a:r>
          </a:p>
          <a:p>
            <a:pPr marL="355600" indent="-342900">
              <a:lnSpc>
                <a:spcPts val="2270"/>
              </a:lnSpc>
              <a:buFont typeface="Wingdings"/>
              <a:buChar char=""/>
              <a:tabLst>
                <a:tab pos="354965" algn="l"/>
                <a:tab pos="355600" algn="l"/>
                <a:tab pos="951230" algn="l"/>
                <a:tab pos="1798955" algn="l"/>
                <a:tab pos="2530475" algn="l"/>
                <a:tab pos="2994025" algn="l"/>
                <a:tab pos="4034790" algn="l"/>
                <a:tab pos="4394200" algn="l"/>
                <a:tab pos="4856480" algn="l"/>
                <a:tab pos="5409565" algn="l"/>
                <a:tab pos="5932170" algn="l"/>
                <a:tab pos="6497955" algn="l"/>
                <a:tab pos="7525384" algn="l"/>
                <a:tab pos="7883525" algn="l"/>
              </a:tabLst>
            </a:pP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Any	p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rs</a:t>
            </a:r>
            <a:r>
              <a:rPr sz="2100" spc="-2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n	b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g	t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e	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100" spc="-20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e	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f	t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e	true	a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d	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first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	i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ven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or	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f	t</a:t>
            </a:r>
            <a:r>
              <a:rPr sz="2100" spc="5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</a:p>
          <a:p>
            <a:pPr marL="355600">
              <a:lnSpc>
                <a:spcPts val="2270"/>
              </a:lnSpc>
            </a:pP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invention</a:t>
            </a:r>
          </a:p>
          <a:p>
            <a:pPr marL="355600" marR="7620" indent="-342900">
              <a:lnSpc>
                <a:spcPts val="2020"/>
              </a:lnSpc>
              <a:spcBef>
                <a:spcPts val="484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endParaRPr lang="en-US" sz="2100" dirty="0" smtClean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indent="-342900"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b="1" dirty="0">
                <a:solidFill>
                  <a:prstClr val="black"/>
                </a:solidFill>
                <a:latin typeface="Times New Roman"/>
                <a:cs typeface="Times New Roman"/>
              </a:rPr>
              <a:t>Full </a:t>
            </a:r>
            <a:r>
              <a:rPr sz="21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Disclosure </a:t>
            </a:r>
            <a:r>
              <a:rPr sz="2100" b="1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00" b="1" spc="-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invention:</a:t>
            </a:r>
            <a:endParaRPr sz="2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marR="5080" algn="just">
              <a:lnSpc>
                <a:spcPct val="80000"/>
              </a:lnSpc>
            </a:pP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While the </a:t>
            </a:r>
            <a:r>
              <a:rPr sz="2100" spc="-10" dirty="0">
                <a:solidFill>
                  <a:prstClr val="black"/>
                </a:solidFill>
                <a:latin typeface="Times New Roman"/>
                <a:cs typeface="Times New Roman"/>
              </a:rPr>
              <a:t>Act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grants exclusive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right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to the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inventor to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exploit his 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invention for commercial gain for a specific period of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it also 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imposes on him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the duty of fully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disclosing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the invention in the complete  specification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so as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to facilitate anyone from the public working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the 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invention, once the period of protection </a:t>
            </a:r>
            <a:r>
              <a:rPr sz="2100" spc="-10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00" spc="-25" dirty="0">
                <a:solidFill>
                  <a:prstClr val="black"/>
                </a:solidFill>
                <a:latin typeface="Times New Roman"/>
                <a:cs typeface="Times New Roman"/>
              </a:rPr>
              <a:t>over.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full disclosure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patented invention is </a:t>
            </a:r>
            <a:r>
              <a:rPr sz="2100" spc="-15" dirty="0">
                <a:solidFill>
                  <a:srgbClr val="FF0000"/>
                </a:solidFill>
                <a:latin typeface="Times New Roman"/>
                <a:cs typeface="Times New Roman"/>
              </a:rPr>
              <a:t>mandatory.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If this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not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done, </a:t>
            </a:r>
            <a:r>
              <a:rPr sz="21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0000"/>
                </a:solidFill>
                <a:latin typeface="Times New Roman"/>
                <a:cs typeface="Times New Roman"/>
              </a:rPr>
              <a:t>patent will not  be granted.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validity of such patent, even if granted, can be contested  by an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opposing </a:t>
            </a:r>
            <a:r>
              <a:rPr sz="2100" spc="-25" dirty="0">
                <a:solidFill>
                  <a:prstClr val="black"/>
                </a:solidFill>
                <a:latin typeface="Times New Roman"/>
                <a:cs typeface="Times New Roman"/>
              </a:rPr>
              <a:t>party.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The patent can be revoked on </a:t>
            </a:r>
            <a:r>
              <a:rPr sz="2100" spc="-5" dirty="0">
                <a:solidFill>
                  <a:prstClr val="black"/>
                </a:solidFill>
                <a:latin typeface="Times New Roman"/>
                <a:cs typeface="Times New Roman"/>
              </a:rPr>
              <a:t>such contest  </a:t>
            </a:r>
            <a:r>
              <a:rPr sz="2100" dirty="0">
                <a:solidFill>
                  <a:prstClr val="black"/>
                </a:solidFill>
                <a:latin typeface="Times New Roman"/>
                <a:cs typeface="Times New Roman"/>
              </a:rPr>
              <a:t>succeeding.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866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5</a:t>
            </a:r>
            <a:r>
              <a:rPr spc="5" dirty="0"/>
              <a:t>/</a:t>
            </a:r>
            <a:r>
              <a:rPr dirty="0"/>
              <a:t>29/2014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75"/>
              </a:lnSpc>
            </a:pPr>
            <a:fld id="{81D60167-4931-47E6-BA6A-407CBD079E47}" type="slidenum">
              <a:rPr dirty="0"/>
              <a:pPr marL="25400">
                <a:lnSpc>
                  <a:spcPts val="1375"/>
                </a:lnSpc>
              </a:pPr>
              <a:t>97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937005"/>
            <a:ext cx="8150225" cy="4691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Use by Central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Government: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Though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the patentee has  exclusive right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use,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Act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provides for the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Central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Govt.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to 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use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any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invention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even without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paying the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royalty to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inventor.</a:t>
            </a:r>
            <a:r>
              <a:rPr sz="24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Central Govt. can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acquire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patent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from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the  patentee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or any other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person having interest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patent,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by  paying the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compensation,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in public</a:t>
            </a:r>
            <a:r>
              <a:rPr sz="2400"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interest.</a:t>
            </a:r>
          </a:p>
          <a:p>
            <a:pPr>
              <a:spcBef>
                <a:spcPts val="10"/>
              </a:spcBef>
              <a:buFont typeface="Arial"/>
              <a:buChar char="•"/>
            </a:pPr>
            <a:endParaRPr sz="35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55600" indent="-342900" algn="just">
              <a:buFont typeface="Arial"/>
              <a:buChar char="•"/>
              <a:tabLst>
                <a:tab pos="355600" algn="l"/>
              </a:tabLst>
            </a:pP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Restricted </a:t>
            </a:r>
            <a:r>
              <a:rPr sz="24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use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of patented</a:t>
            </a:r>
            <a:r>
              <a:rPr sz="2400" b="1" spc="-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prstClr val="black"/>
                </a:solidFill>
                <a:latin typeface="Times New Roman"/>
                <a:cs typeface="Times New Roman"/>
              </a:rPr>
              <a:t>invention:</a:t>
            </a:r>
          </a:p>
          <a:p>
            <a:pPr marL="355600" marR="5080" algn="just">
              <a:spcBef>
                <a:spcPts val="575"/>
              </a:spcBef>
            </a:pP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Such use by a person other than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patentee </a:t>
            </a:r>
            <a:r>
              <a:rPr sz="2400" spc="-10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prstClr val="black"/>
                </a:solidFill>
                <a:latin typeface="Times New Roman"/>
                <a:cs typeface="Times New Roman"/>
              </a:rPr>
              <a:t>permissible.  For instance,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use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patented invention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permissible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for  research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or experimental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purposes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for imparting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knowledge  or instructions to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pupils.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2136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900" y="1233296"/>
            <a:ext cx="4887468" cy="841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9290" y="1333024"/>
            <a:ext cx="4405313" cy="4708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spc="-45" dirty="0">
                <a:solidFill>
                  <a:srgbClr val="FFFFFF"/>
                </a:solidFill>
              </a:rPr>
              <a:t>Types </a:t>
            </a:r>
            <a:r>
              <a:rPr sz="3000" spc="-4" dirty="0">
                <a:solidFill>
                  <a:srgbClr val="FFFFFF"/>
                </a:solidFill>
              </a:rPr>
              <a:t>of Patent</a:t>
            </a:r>
            <a:r>
              <a:rPr sz="3000" spc="-165" dirty="0">
                <a:solidFill>
                  <a:srgbClr val="FFFFFF"/>
                </a:solidFill>
              </a:rPr>
              <a:t> </a:t>
            </a:r>
            <a:r>
              <a:rPr sz="3000" dirty="0">
                <a:solidFill>
                  <a:srgbClr val="FFFFFF"/>
                </a:solidFill>
              </a:rPr>
              <a:t>Applications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509778" y="2609469"/>
            <a:ext cx="7859554" cy="3175635"/>
          </a:xfrm>
          <a:custGeom>
            <a:avLst/>
            <a:gdLst/>
            <a:ahLst/>
            <a:cxnLst/>
            <a:rect l="l" t="t" r="r" b="b"/>
            <a:pathLst>
              <a:path w="10479405" h="4234180">
                <a:moveTo>
                  <a:pt x="0" y="4233672"/>
                </a:moveTo>
                <a:lnTo>
                  <a:pt x="10479024" y="4233672"/>
                </a:lnTo>
                <a:lnTo>
                  <a:pt x="10479024" y="0"/>
                </a:lnTo>
                <a:lnTo>
                  <a:pt x="0" y="0"/>
                </a:lnTo>
                <a:lnTo>
                  <a:pt x="0" y="4233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778" y="2609469"/>
            <a:ext cx="7859554" cy="3175635"/>
          </a:xfrm>
          <a:custGeom>
            <a:avLst/>
            <a:gdLst/>
            <a:ahLst/>
            <a:cxnLst/>
            <a:rect l="l" t="t" r="r" b="b"/>
            <a:pathLst>
              <a:path w="10479405" h="4234180">
                <a:moveTo>
                  <a:pt x="0" y="4233672"/>
                </a:moveTo>
                <a:lnTo>
                  <a:pt x="10479024" y="4233672"/>
                </a:lnTo>
                <a:lnTo>
                  <a:pt x="10479024" y="0"/>
                </a:lnTo>
                <a:lnTo>
                  <a:pt x="0" y="0"/>
                </a:lnTo>
                <a:lnTo>
                  <a:pt x="0" y="4233672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290" y="2416873"/>
            <a:ext cx="7563803" cy="3373713"/>
          </a:xfrm>
          <a:prstGeom prst="rect">
            <a:avLst/>
          </a:prstGeom>
        </p:spPr>
        <p:txBody>
          <a:bodyPr vert="horz" wrap="square" lIns="0" tIns="132874" rIns="0" bIns="0" rtlCol="0">
            <a:spAutoFit/>
          </a:bodyPr>
          <a:lstStyle/>
          <a:p>
            <a:pPr marL="214313" indent="-204788">
              <a:spcBef>
                <a:spcPts val="1046"/>
              </a:spcBef>
              <a:buSzPct val="96296"/>
              <a:buFont typeface="Wingdings"/>
              <a:buChar char=""/>
              <a:tabLst>
                <a:tab pos="214313" algn="l"/>
              </a:tabLst>
            </a:pPr>
            <a:r>
              <a:rPr sz="2025" b="1" dirty="0">
                <a:solidFill>
                  <a:prstClr val="black"/>
                </a:solidFill>
                <a:latin typeface="Times New Roman"/>
                <a:cs typeface="Times New Roman"/>
              </a:rPr>
              <a:t>Ordinary</a:t>
            </a:r>
            <a:r>
              <a:rPr sz="2025" b="1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Application</a:t>
            </a:r>
          </a:p>
          <a:p>
            <a:pPr marL="214313" indent="-204788">
              <a:lnSpc>
                <a:spcPts val="2066"/>
              </a:lnSpc>
              <a:spcBef>
                <a:spcPts val="971"/>
              </a:spcBef>
              <a:buSzPct val="96296"/>
              <a:buFont typeface="Wingdings"/>
              <a:buChar char=""/>
              <a:tabLst>
                <a:tab pos="214313" algn="l"/>
              </a:tabLst>
            </a:pP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Application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025" b="1" dirty="0">
                <a:solidFill>
                  <a:prstClr val="black"/>
                </a:solidFill>
                <a:latin typeface="Times New Roman"/>
                <a:cs typeface="Times New Roman"/>
              </a:rPr>
              <a:t>Patent of Addition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(granted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Improvement</a:t>
            </a:r>
            <a:r>
              <a:rPr sz="2025" spc="-1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</a:p>
          <a:p>
            <a:pPr marL="180975" marR="3810">
              <a:lnSpc>
                <a:spcPct val="70000"/>
              </a:lnSpc>
              <a:spcBef>
                <a:spcPts val="363"/>
              </a:spcBef>
            </a:pP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Modification of the already patented invention,for an unexpired term</a:t>
            </a:r>
            <a:r>
              <a:rPr sz="2025" spc="-1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of  the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main</a:t>
            </a:r>
            <a:r>
              <a:rPr sz="2025" spc="-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patent).</a:t>
            </a:r>
          </a:p>
          <a:p>
            <a:pPr marL="180975" marR="123349" indent="-171450">
              <a:lnSpc>
                <a:spcPct val="70000"/>
              </a:lnSpc>
              <a:spcBef>
                <a:spcPts val="750"/>
              </a:spcBef>
              <a:buSzPct val="96296"/>
              <a:buFont typeface="Wingdings"/>
              <a:buChar char=""/>
              <a:tabLst>
                <a:tab pos="214313" algn="l"/>
                <a:tab pos="1428750" algn="l"/>
              </a:tabLst>
            </a:pPr>
            <a:r>
              <a:rPr sz="2025" b="1" dirty="0">
                <a:solidFill>
                  <a:prstClr val="black"/>
                </a:solidFill>
                <a:latin typeface="Times New Roman"/>
                <a:cs typeface="Times New Roman"/>
              </a:rPr>
              <a:t>Divisional	Application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(in case of </a:t>
            </a:r>
            <a:r>
              <a:rPr sz="2025" dirty="0" smtClean="0">
                <a:solidFill>
                  <a:prstClr val="black"/>
                </a:solidFill>
                <a:latin typeface="Times New Roman"/>
                <a:cs typeface="Times New Roman"/>
              </a:rPr>
              <a:t>Variety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of inventions disclosed</a:t>
            </a:r>
            <a:r>
              <a:rPr sz="2025" spc="-1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in  the </a:t>
            </a:r>
            <a:r>
              <a:rPr sz="2025" spc="-4" dirty="0">
                <a:solidFill>
                  <a:prstClr val="black"/>
                </a:solidFill>
                <a:latin typeface="Times New Roman"/>
                <a:cs typeface="Times New Roman"/>
              </a:rPr>
              <a:t>main</a:t>
            </a:r>
            <a:r>
              <a:rPr sz="2025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application)</a:t>
            </a:r>
          </a:p>
          <a:p>
            <a:pPr>
              <a:spcBef>
                <a:spcPts val="11"/>
              </a:spcBef>
              <a:buFont typeface="Wingdings"/>
              <a:buChar char=""/>
            </a:pPr>
            <a:endParaRPr sz="277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0975" marR="171450" indent="-171450">
              <a:lnSpc>
                <a:spcPct val="70100"/>
              </a:lnSpc>
              <a:buSzPct val="96296"/>
              <a:buFont typeface="Wingdings"/>
              <a:buChar char=""/>
              <a:tabLst>
                <a:tab pos="214789" algn="l"/>
              </a:tabLst>
            </a:pPr>
            <a:r>
              <a:rPr sz="2025" b="1" dirty="0">
                <a:solidFill>
                  <a:prstClr val="black"/>
                </a:solidFill>
                <a:latin typeface="Times New Roman"/>
                <a:cs typeface="Times New Roman"/>
              </a:rPr>
              <a:t>Convention application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, claiming priority date on the basis of</a:t>
            </a:r>
            <a:r>
              <a:rPr sz="2025" spc="-1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filling  Convention</a:t>
            </a:r>
            <a:r>
              <a:rPr sz="2025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Countries.</a:t>
            </a:r>
          </a:p>
          <a:p>
            <a:pPr>
              <a:spcBef>
                <a:spcPts val="8"/>
              </a:spcBef>
              <a:buFont typeface="Wingdings"/>
              <a:buChar char=""/>
            </a:pPr>
            <a:endParaRPr sz="213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14313" indent="-204788">
              <a:buSzPct val="96296"/>
              <a:buFont typeface="Wingdings"/>
              <a:buChar char=""/>
              <a:tabLst>
                <a:tab pos="214313" algn="l"/>
              </a:tabLst>
            </a:pPr>
            <a:r>
              <a:rPr sz="2025" b="1" dirty="0">
                <a:solidFill>
                  <a:prstClr val="black"/>
                </a:solidFill>
                <a:latin typeface="Times New Roman"/>
                <a:cs typeface="Times New Roman"/>
              </a:rPr>
              <a:t>National Phase Application </a:t>
            </a:r>
            <a:r>
              <a:rPr sz="2025" dirty="0">
                <a:solidFill>
                  <a:prstClr val="black"/>
                </a:solidFill>
                <a:latin typeface="Times New Roman"/>
                <a:cs typeface="Times New Roman"/>
              </a:rPr>
              <a:t>under</a:t>
            </a:r>
            <a:r>
              <a:rPr sz="2025" spc="-1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25" spc="-41" dirty="0">
                <a:solidFill>
                  <a:prstClr val="black"/>
                </a:solidFill>
                <a:latin typeface="Times New Roman"/>
                <a:cs typeface="Times New Roman"/>
              </a:rPr>
              <a:t>PCT.</a:t>
            </a:r>
            <a:endParaRPr sz="2025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0258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4450"/>
            <a:ext cx="7828598" cy="1026795"/>
          </a:xfrm>
          <a:custGeom>
            <a:avLst/>
            <a:gdLst/>
            <a:ahLst/>
            <a:cxnLst/>
            <a:rect l="l" t="t" r="r" b="b"/>
            <a:pathLst>
              <a:path w="10438130" h="1369060">
                <a:moveTo>
                  <a:pt x="0" y="1368552"/>
                </a:moveTo>
                <a:lnTo>
                  <a:pt x="10437876" y="1368552"/>
                </a:lnTo>
                <a:lnTo>
                  <a:pt x="10437876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39279" y="1314450"/>
            <a:ext cx="1202531" cy="1026795"/>
          </a:xfrm>
          <a:custGeom>
            <a:avLst/>
            <a:gdLst/>
            <a:ahLst/>
            <a:cxnLst/>
            <a:rect l="l" t="t" r="r" b="b"/>
            <a:pathLst>
              <a:path w="1603375" h="1369060">
                <a:moveTo>
                  <a:pt x="0" y="1368552"/>
                </a:moveTo>
                <a:lnTo>
                  <a:pt x="1603248" y="1368552"/>
                </a:lnTo>
                <a:lnTo>
                  <a:pt x="1603248" y="0"/>
                </a:lnTo>
                <a:lnTo>
                  <a:pt x="0" y="0"/>
                </a:lnTo>
                <a:lnTo>
                  <a:pt x="0" y="1368552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8061" y="1229867"/>
            <a:ext cx="842391" cy="858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7254" y="1193292"/>
            <a:ext cx="6623685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8566" y="1302411"/>
            <a:ext cx="6524625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438150" indent="-428625">
              <a:spcBef>
                <a:spcPts val="79"/>
              </a:spcBef>
              <a:buFont typeface="Wingdings"/>
              <a:buChar char=""/>
              <a:tabLst>
                <a:tab pos="438150" algn="l"/>
              </a:tabLst>
            </a:pPr>
            <a:r>
              <a:rPr sz="3300" b="1" dirty="0">
                <a:solidFill>
                  <a:srgbClr val="FFFFFF"/>
                </a:solidFill>
                <a:latin typeface="Times New Roman"/>
                <a:cs typeface="Times New Roman"/>
              </a:rPr>
              <a:t>PROCEDURE </a:t>
            </a:r>
            <a:r>
              <a:rPr sz="33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3300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GET</a:t>
            </a:r>
            <a:r>
              <a:rPr sz="3300" b="1" spc="-14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b="1" spc="-83" dirty="0">
                <a:solidFill>
                  <a:srgbClr val="FFFFFF"/>
                </a:solidFill>
                <a:latin typeface="Times New Roman"/>
                <a:cs typeface="Times New Roman"/>
              </a:rPr>
              <a:t>PATENT</a:t>
            </a:r>
            <a:endParaRPr sz="3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778" y="2609469"/>
            <a:ext cx="8005763" cy="3034665"/>
          </a:xfrm>
          <a:custGeom>
            <a:avLst/>
            <a:gdLst/>
            <a:ahLst/>
            <a:cxnLst/>
            <a:rect l="l" t="t" r="r" b="b"/>
            <a:pathLst>
              <a:path w="10674350" h="4046220">
                <a:moveTo>
                  <a:pt x="0" y="4046220"/>
                </a:moveTo>
                <a:lnTo>
                  <a:pt x="10674096" y="4046220"/>
                </a:lnTo>
                <a:lnTo>
                  <a:pt x="10674096" y="0"/>
                </a:lnTo>
                <a:lnTo>
                  <a:pt x="0" y="0"/>
                </a:lnTo>
                <a:lnTo>
                  <a:pt x="0" y="4046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778" y="2609469"/>
            <a:ext cx="8005763" cy="3034665"/>
          </a:xfrm>
          <a:custGeom>
            <a:avLst/>
            <a:gdLst/>
            <a:ahLst/>
            <a:cxnLst/>
            <a:rect l="l" t="t" r="r" b="b"/>
            <a:pathLst>
              <a:path w="10674350" h="4046220">
                <a:moveTo>
                  <a:pt x="0" y="4046220"/>
                </a:moveTo>
                <a:lnTo>
                  <a:pt x="10674096" y="4046220"/>
                </a:lnTo>
                <a:lnTo>
                  <a:pt x="10674096" y="0"/>
                </a:lnTo>
                <a:lnTo>
                  <a:pt x="0" y="0"/>
                </a:lnTo>
                <a:lnTo>
                  <a:pt x="0" y="4046220"/>
                </a:lnTo>
                <a:close/>
              </a:path>
            </a:pathLst>
          </a:custGeom>
          <a:ln w="12192">
            <a:solidFill>
              <a:srgbClr val="EF9315"/>
            </a:solidFill>
          </a:ln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290" y="2588324"/>
            <a:ext cx="7485698" cy="2995852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180975" marR="240506" indent="-171450">
              <a:lnSpc>
                <a:spcPts val="2595"/>
              </a:lnSpc>
              <a:spcBef>
                <a:spcPts val="401"/>
              </a:spcBef>
              <a:buFont typeface="Arial"/>
              <a:buChar char="•"/>
              <a:tabLst>
                <a:tab pos="180975" algn="l"/>
              </a:tabLst>
            </a:pP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 patent application </a:t>
            </a:r>
            <a:r>
              <a:rPr sz="2400" spc="4" dirty="0">
                <a:solidFill>
                  <a:srgbClr val="333333"/>
                </a:solidFill>
                <a:latin typeface="Times New Roman"/>
                <a:cs typeface="Times New Roman"/>
              </a:rPr>
              <a:t>can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be </a:t>
            </a:r>
            <a:r>
              <a:rPr sz="2400" spc="-4" dirty="0">
                <a:solidFill>
                  <a:srgbClr val="333333"/>
                </a:solidFill>
                <a:latin typeface="Times New Roman"/>
                <a:cs typeface="Times New Roman"/>
              </a:rPr>
              <a:t>filed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at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only of the </a:t>
            </a:r>
            <a:r>
              <a:rPr sz="2400" spc="4" dirty="0">
                <a:solidFill>
                  <a:srgbClr val="FF0000"/>
                </a:solidFill>
                <a:latin typeface="Times New Roman"/>
                <a:cs typeface="Times New Roman"/>
              </a:rPr>
              <a:t>four</a:t>
            </a:r>
            <a:r>
              <a:rPr sz="2400" spc="-20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patent  </a:t>
            </a:r>
            <a:r>
              <a:rPr sz="2400" spc="-8" dirty="0">
                <a:solidFill>
                  <a:srgbClr val="FF0000"/>
                </a:solidFill>
                <a:latin typeface="Times New Roman"/>
                <a:cs typeface="Times New Roman"/>
              </a:rPr>
              <a:t>offices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 India (Kolkata, Delhi, Mumbai and</a:t>
            </a:r>
            <a:r>
              <a:rPr sz="2400" spc="-7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Chennai).</a:t>
            </a:r>
          </a:p>
          <a:p>
            <a:pPr marL="251936" indent="-242888">
              <a:spcBef>
                <a:spcPts val="416"/>
              </a:spcBef>
              <a:buFont typeface="Arial"/>
              <a:buChar char="•"/>
              <a:tabLst>
                <a:tab pos="251936" algn="l"/>
                <a:tab pos="252413" algn="l"/>
              </a:tabLst>
            </a:pP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The patent application passes through the following</a:t>
            </a:r>
            <a:r>
              <a:rPr sz="2400" spc="-7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33333"/>
                </a:solidFill>
                <a:latin typeface="Times New Roman"/>
                <a:cs typeface="Times New Roman"/>
              </a:rPr>
              <a:t>stages: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  <a:buClr>
                <a:srgbClr val="333333"/>
              </a:buClr>
              <a:buFont typeface="Arial"/>
              <a:buChar char="•"/>
            </a:pP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56736" lvl="1" indent="-204788">
              <a:buSzPct val="95833"/>
              <a:buFont typeface="Wingdings"/>
              <a:buChar char=""/>
              <a:tabLst>
                <a:tab pos="557213" algn="l"/>
              </a:tabLst>
            </a:pPr>
            <a:r>
              <a:rPr spc="-4" dirty="0">
                <a:solidFill>
                  <a:srgbClr val="333333"/>
                </a:solidFill>
                <a:latin typeface="Times New Roman"/>
                <a:cs typeface="Times New Roman"/>
              </a:rPr>
              <a:t>A.FILING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56736" lvl="1" indent="-204788">
              <a:spcBef>
                <a:spcPts val="161"/>
              </a:spcBef>
              <a:buSzPct val="95833"/>
              <a:buFont typeface="Wingdings"/>
              <a:buChar char=""/>
              <a:tabLst>
                <a:tab pos="557213" algn="l"/>
              </a:tabLst>
            </a:pPr>
            <a:r>
              <a:rPr spc="-19" dirty="0">
                <a:solidFill>
                  <a:srgbClr val="333333"/>
                </a:solidFill>
                <a:latin typeface="Times New Roman"/>
                <a:cs typeface="Times New Roman"/>
              </a:rPr>
              <a:t>B.PUBLICATION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56736" lvl="1" indent="-204788">
              <a:spcBef>
                <a:spcPts val="153"/>
              </a:spcBef>
              <a:buSzPct val="95833"/>
              <a:buFont typeface="Wingdings"/>
              <a:buChar char=""/>
              <a:tabLst>
                <a:tab pos="557213" algn="l"/>
              </a:tabLst>
            </a:pPr>
            <a:r>
              <a:rPr spc="-19" dirty="0">
                <a:solidFill>
                  <a:srgbClr val="333333"/>
                </a:solidFill>
                <a:latin typeface="Times New Roman"/>
                <a:cs typeface="Times New Roman"/>
              </a:rPr>
              <a:t>C.EXAMINATION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56736" lvl="1" indent="-204788">
              <a:spcBef>
                <a:spcPts val="164"/>
              </a:spcBef>
              <a:buSzPct val="95833"/>
              <a:buFont typeface="Wingdings"/>
              <a:buChar char=""/>
              <a:tabLst>
                <a:tab pos="557213" algn="l"/>
              </a:tabLst>
            </a:pPr>
            <a:r>
              <a:rPr spc="-4" dirty="0">
                <a:solidFill>
                  <a:srgbClr val="333333"/>
                </a:solidFill>
                <a:latin typeface="Times New Roman"/>
                <a:cs typeface="Times New Roman"/>
              </a:rPr>
              <a:t>D.OPPOSITION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56736" lvl="1" indent="-204788">
              <a:spcBef>
                <a:spcPts val="161"/>
              </a:spcBef>
              <a:buSzPct val="95833"/>
              <a:buFont typeface="Wingdings"/>
              <a:buChar char=""/>
              <a:tabLst>
                <a:tab pos="557213" algn="l"/>
              </a:tabLst>
            </a:pPr>
            <a:r>
              <a:rPr dirty="0">
                <a:solidFill>
                  <a:srgbClr val="333333"/>
                </a:solidFill>
                <a:latin typeface="Times New Roman"/>
                <a:cs typeface="Times New Roman"/>
              </a:rPr>
              <a:t>E.</a:t>
            </a:r>
            <a:r>
              <a:rPr spc="-4" dirty="0">
                <a:solidFill>
                  <a:srgbClr val="333333"/>
                </a:solidFill>
                <a:latin typeface="Times New Roman"/>
                <a:cs typeface="Times New Roman"/>
              </a:rPr>
              <a:t> GRANT</a:t>
            </a: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7108" y="1606009"/>
            <a:ext cx="37814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4" dirty="0">
                <a:solidFill>
                  <a:srgbClr val="FFFFFF"/>
                </a:solidFill>
                <a:latin typeface="Trebuchet MS"/>
                <a:cs typeface="Trebuchet MS"/>
              </a:rPr>
              <a:t>26</a:t>
            </a:r>
            <a:endParaRPr sz="27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2443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Concours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</TotalTime>
  <Words>7221</Words>
  <Application>Microsoft Office PowerPoint</Application>
  <PresentationFormat>On-screen Show (4:3)</PresentationFormat>
  <Paragraphs>959</Paragraphs>
  <Slides>115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115</vt:i4>
      </vt:variant>
    </vt:vector>
  </HeadingPairs>
  <TitlesOfParts>
    <vt:vector size="123" baseType="lpstr">
      <vt:lpstr>1_Office Theme</vt:lpstr>
      <vt:lpstr>Facet</vt:lpstr>
      <vt:lpstr>Concourse</vt:lpstr>
      <vt:lpstr>Office Theme</vt:lpstr>
      <vt:lpstr>2_Office Theme</vt:lpstr>
      <vt:lpstr>3_Office Theme</vt:lpstr>
      <vt:lpstr>4_Office Theme</vt:lpstr>
      <vt:lpstr>5_Office Theme</vt:lpstr>
      <vt:lpstr>Slide 1</vt:lpstr>
      <vt:lpstr>Slide 2</vt:lpstr>
      <vt:lpstr>Ethics </vt:lpstr>
      <vt:lpstr>Ethics - Definition</vt:lpstr>
      <vt:lpstr>Difference between Ethics and Morals</vt:lpstr>
      <vt:lpstr>Ethics, Moral and Values</vt:lpstr>
      <vt:lpstr>Sources</vt:lpstr>
      <vt:lpstr>Principles of  Ethics</vt:lpstr>
      <vt:lpstr>Scope of Ethics</vt:lpstr>
      <vt:lpstr>Scope of Ethics</vt:lpstr>
      <vt:lpstr>Scope of Ethics</vt:lpstr>
      <vt:lpstr>Characteristics of Business Ethics</vt:lpstr>
      <vt:lpstr>Characteristics of Business Ethics</vt:lpstr>
      <vt:lpstr>Nature of Business Ethics</vt:lpstr>
      <vt:lpstr>Elements of Business ethics</vt:lpstr>
      <vt:lpstr>Work Ethics</vt:lpstr>
      <vt:lpstr>Examples of Ethical Behaviors in The Workplace </vt:lpstr>
      <vt:lpstr>Examples of unethical Behaviors in The Workplace </vt:lpstr>
      <vt:lpstr>How to Solve Unethical Issues at the Workplace </vt:lpstr>
      <vt:lpstr>Characteristics of a Good Work Ethics</vt:lpstr>
      <vt:lpstr>Code of Conduct </vt:lpstr>
      <vt:lpstr>Code of Conduct </vt:lpstr>
      <vt:lpstr>Create Code of Conduct </vt:lpstr>
      <vt:lpstr>Difference between Code of Conduct and code of ethics</vt:lpstr>
      <vt:lpstr>Difference between Code of Conduct and code of ethics</vt:lpstr>
      <vt:lpstr>Creating code of conduct and code of ethics</vt:lpstr>
      <vt:lpstr>Advantages of having a business code of conduct</vt:lpstr>
      <vt:lpstr>BARRIERS OF ETHICS</vt:lpstr>
      <vt:lpstr>Ethical Analysis</vt:lpstr>
      <vt:lpstr>Hosmer’s Model of trust</vt:lpstr>
      <vt:lpstr>Common Workplace ethics</vt:lpstr>
      <vt:lpstr>Ethics for managers</vt:lpstr>
      <vt:lpstr>How to be an ethical manager</vt:lpstr>
      <vt:lpstr>Role of ethical managers</vt:lpstr>
      <vt:lpstr>Slide 35</vt:lpstr>
      <vt:lpstr>Corporate Social Responsibility</vt:lpstr>
      <vt:lpstr>Basic Constituents of Corporate Social Responsibility</vt:lpstr>
      <vt:lpstr>Social Responsibility for different interest group</vt:lpstr>
      <vt:lpstr>Responsibility towards society</vt:lpstr>
      <vt:lpstr>Responsibility towards government</vt:lpstr>
      <vt:lpstr>Responsibility towards shareholder</vt:lpstr>
      <vt:lpstr>Responsibility Towards employee</vt:lpstr>
      <vt:lpstr>Responsibility towards consumer</vt:lpstr>
      <vt:lpstr>SOCIAL RESPONSIBILITIES OF BUSINESS</vt:lpstr>
      <vt:lpstr>ITC CSR Activities</vt:lpstr>
      <vt:lpstr>ITC CSR Activities</vt:lpstr>
      <vt:lpstr>ITC CSR Activities</vt:lpstr>
      <vt:lpstr>ITC CSR Activities</vt:lpstr>
      <vt:lpstr>Need for CSR</vt:lpstr>
      <vt:lpstr>Need for CSR for consumers and society</vt:lpstr>
      <vt:lpstr>Benefits of CSR</vt:lpstr>
      <vt:lpstr>Evolution of CSR in India</vt:lpstr>
      <vt:lpstr>Evolution of CSR in India</vt:lpstr>
      <vt:lpstr>Advantages of CSR </vt:lpstr>
      <vt:lpstr>Disadvantages of CSR </vt:lpstr>
      <vt:lpstr>Criteria for determining the social responsibility of business</vt:lpstr>
      <vt:lpstr>Types of Social Responsibility</vt:lpstr>
      <vt:lpstr>Voluntary Responsibility vs Law Requirement </vt:lpstr>
      <vt:lpstr>Voluntary Responsibility vs Law Requirement </vt:lpstr>
      <vt:lpstr>Voluntary Responsibility vs Law Requirement </vt:lpstr>
      <vt:lpstr>Voluntary Responsibility vs Law Requirement </vt:lpstr>
      <vt:lpstr>Features of CSR Laws</vt:lpstr>
      <vt:lpstr>Profit Maximization vs Social Responsibility</vt:lpstr>
      <vt:lpstr>Slide 64</vt:lpstr>
      <vt:lpstr>What is meant by IPRs?</vt:lpstr>
      <vt:lpstr>TYPES OF IPRs:</vt:lpstr>
      <vt:lpstr>IPR in brief</vt:lpstr>
      <vt:lpstr>IPR in brief..</vt:lpstr>
      <vt:lpstr>1. INDUSTRIAL DESIGNS:</vt:lpstr>
      <vt:lpstr>Slide 70</vt:lpstr>
      <vt:lpstr>2.TRADE MARKS :</vt:lpstr>
      <vt:lpstr>10</vt:lpstr>
      <vt:lpstr>Slide 73</vt:lpstr>
      <vt:lpstr>TRADE MARKS TERMS EXPLANATION</vt:lpstr>
      <vt:lpstr>TRADE MARKS TERMS EXPLANATION.</vt:lpstr>
      <vt:lpstr>Slide 76</vt:lpstr>
      <vt:lpstr>REFUSAL GROUNDS FOR REGISTRATION</vt:lpstr>
      <vt:lpstr>TRADEMARK REGISTRATION..</vt:lpstr>
      <vt:lpstr>Trademarks &amp; Service Marks</vt:lpstr>
      <vt:lpstr>Trademark Infringement, Counterfeit and Dilution</vt:lpstr>
      <vt:lpstr>3. Trade Secrets:</vt:lpstr>
      <vt:lpstr>Slide 82</vt:lpstr>
      <vt:lpstr>4.GEOGRAPHICAL INDICATIONS:</vt:lpstr>
      <vt:lpstr>5.COPYRIGHT:</vt:lpstr>
      <vt:lpstr>TERM (Period) OF COPYRIGHT</vt:lpstr>
      <vt:lpstr>Slide 86</vt:lpstr>
      <vt:lpstr>Slide 87</vt:lpstr>
      <vt:lpstr>Slide 88</vt:lpstr>
      <vt:lpstr>COPYRIGHT - OWNERSHIP</vt:lpstr>
      <vt:lpstr>COPYRIGHT – OWNESHIP : EXCEPTIONS</vt:lpstr>
      <vt:lpstr>6.PATENT:</vt:lpstr>
      <vt:lpstr>Slide 92</vt:lpstr>
      <vt:lpstr>Types of Patents</vt:lpstr>
      <vt:lpstr>Patents contd..</vt:lpstr>
      <vt:lpstr>Exceptions:</vt:lpstr>
      <vt:lpstr>Slide 96</vt:lpstr>
      <vt:lpstr>Slide 97</vt:lpstr>
      <vt:lpstr>Types of Patent Applications</vt:lpstr>
      <vt:lpstr>Slide 99</vt:lpstr>
      <vt:lpstr>A. Filing</vt:lpstr>
      <vt:lpstr>Provisional Patent Application</vt:lpstr>
      <vt:lpstr>Complete Specification</vt:lpstr>
      <vt:lpstr>Slide 103</vt:lpstr>
      <vt:lpstr>FORM - 2</vt:lpstr>
      <vt:lpstr>Slide 105</vt:lpstr>
      <vt:lpstr>B.PUBLICATION</vt:lpstr>
      <vt:lpstr>C. Examination of Patent</vt:lpstr>
      <vt:lpstr>D. OPPOSITION</vt:lpstr>
      <vt:lpstr>2. Post-grant Opposition</vt:lpstr>
      <vt:lpstr>Slide 110</vt:lpstr>
      <vt:lpstr>E. GRANT:</vt:lpstr>
      <vt:lpstr>Slide 112</vt:lpstr>
      <vt:lpstr>Slide 113</vt:lpstr>
      <vt:lpstr>Certificate of PATENT</vt:lpstr>
      <vt:lpstr>Slide 115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sys</dc:creator>
  <cp:lastModifiedBy>Windows User</cp:lastModifiedBy>
  <cp:revision>183</cp:revision>
  <dcterms:created xsi:type="dcterms:W3CDTF">2020-10-05T05:58:57Z</dcterms:created>
  <dcterms:modified xsi:type="dcterms:W3CDTF">2021-10-05T07:18:06Z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2016-11-27T00:00:00Z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2020-10-05T00:00:00Z</vt:filetime>
  </property>
</Properties>
</file>